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Fira Sans ExtraBold"/>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8" roundtripDataSignature="AMtx7mjN4AfqRBPHSET5ZQ/R4v8JZwoi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BBA55B-4B87-4053-A11F-A4A7F742A9D6}">
  <a:tblStyle styleId="{18BBA55B-4B87-4053-A11F-A4A7F742A9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FiraSansExtraBold-boldItalic.fntdata"/><Relationship Id="rId12" Type="http://schemas.openxmlformats.org/officeDocument/2006/relationships/slide" Target="slides/slide6.xml"/><Relationship Id="rId56" Type="http://schemas.openxmlformats.org/officeDocument/2006/relationships/font" Target="fonts/FiraSansExtraBold-bold.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fc827e5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fc827e5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0de9dae2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f0de9dae20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fc827e56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fc827e56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066481db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f066481dba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fb715b8e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fb715b8e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fb715b8ee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fb715b8ee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fb715b8ee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fb715b8ee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fc827e56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fc827e56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fb715b8ee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fb715b8ee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b715b8ee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fb715b8ee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2b10505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f2b10505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Birinci Gün: </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a:t>
            </a:r>
            <a:r>
              <a:rPr lang="tr" sz="1400">
                <a:solidFill>
                  <a:schemeClr val="dk1"/>
                </a:solidFill>
                <a:latin typeface="Century"/>
                <a:ea typeface="Century"/>
                <a:cs typeface="Century"/>
                <a:sym typeface="Century"/>
                <a:extLst>
                  <a:ext uri="http://customooxmlschemas.google.com/">
                    <go:slidesCustomData xmlns:go="http://customooxmlschemas.google.com/" textRoundtripDataId="0"/>
                  </a:ext>
                </a:extLst>
              </a:rPr>
              <a:t>Nedir</a:t>
            </a:r>
            <a:r>
              <a:rPr lang="tr" sz="1400">
                <a:solidFill>
                  <a:schemeClr val="dk1"/>
                </a:solidFill>
                <a:latin typeface="Century"/>
                <a:ea typeface="Century"/>
                <a:cs typeface="Century"/>
                <a:sym typeface="Century"/>
              </a:rPr>
              <a:t>? </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Keşifçi Veri Analizi </a:t>
            </a:r>
            <a:endParaRPr sz="1400">
              <a:solidFill>
                <a:schemeClr val="dk1"/>
              </a:solidFill>
              <a:latin typeface="Century"/>
              <a:ea typeface="Century"/>
              <a:cs typeface="Century"/>
              <a:sym typeface="Century"/>
            </a:endParaRPr>
          </a:p>
          <a:p>
            <a:pPr indent="-317500" lvl="2" marL="13716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Görselleştirme </a:t>
            </a:r>
            <a:endParaRPr sz="1400">
              <a:solidFill>
                <a:schemeClr val="dk1"/>
              </a:solidFill>
              <a:latin typeface="Century"/>
              <a:ea typeface="Century"/>
              <a:cs typeface="Century"/>
              <a:sym typeface="Century"/>
            </a:endParaRPr>
          </a:p>
          <a:p>
            <a:pPr indent="-317500" lvl="2" marL="13716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Temel İstatistik</a:t>
            </a:r>
            <a:endParaRPr sz="1400">
              <a:solidFill>
                <a:schemeClr val="dk1"/>
              </a:solidFill>
              <a:latin typeface="Century"/>
              <a:ea typeface="Century"/>
              <a:cs typeface="Century"/>
              <a:sym typeface="Century"/>
            </a:endParaRPr>
          </a:p>
          <a:p>
            <a:pPr indent="-317500" lvl="2" marL="13716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Temizleme </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Dönüşümü </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Azaltma </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İkinci Gün:</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Makine Öğrenmesi</a:t>
            </a:r>
            <a:endParaRPr sz="1400">
              <a:solidFill>
                <a:schemeClr val="dk1"/>
              </a:solidFill>
              <a:latin typeface="Century"/>
              <a:ea typeface="Century"/>
              <a:cs typeface="Century"/>
              <a:sym typeface="Century"/>
            </a:endParaRPr>
          </a:p>
          <a:p>
            <a:pPr indent="-317500" lvl="2" marL="13716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Denetimli Öğrenme</a:t>
            </a:r>
            <a:endParaRPr sz="1400">
              <a:solidFill>
                <a:schemeClr val="dk1"/>
              </a:solidFill>
              <a:latin typeface="Century"/>
              <a:ea typeface="Century"/>
              <a:cs typeface="Century"/>
              <a:sym typeface="Century"/>
            </a:endParaRPr>
          </a:p>
          <a:p>
            <a:pPr indent="-317500" lvl="2" marL="13716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Denetimsiz Öğrenme</a:t>
            </a:r>
            <a:endParaRPr sz="1400">
              <a:solidFill>
                <a:schemeClr val="dk1"/>
              </a:solidFill>
              <a:latin typeface="Century"/>
              <a:ea typeface="Century"/>
              <a:cs typeface="Century"/>
              <a:sym typeface="Century"/>
            </a:endParaRPr>
          </a:p>
          <a:p>
            <a:pPr indent="-317500" lvl="1" marL="9144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Veri Analizi Projesi </a:t>
            </a:r>
            <a:endParaRPr sz="1400">
              <a:solidFill>
                <a:schemeClr val="dk1"/>
              </a:solidFill>
              <a:latin typeface="Century"/>
              <a:ea typeface="Century"/>
              <a:cs typeface="Century"/>
              <a:sym typeface="Century"/>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fc827e56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fc827e56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fb715b8ee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fb715b8ee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fb715b8ee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fb715b8ee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fb715b8ee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fb715b8ee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5e97f6c4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5e97f6c4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066481db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f066481dba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066481db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f066481dba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fc827e5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fc827e5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d087d37f2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ed087d37f2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066481d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066481d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0de9dae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0de9dae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5e97f6c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5e97f6c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066481db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066481dba_1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066481dba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066481dba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066481db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066481db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tr" sz="1400">
                <a:solidFill>
                  <a:schemeClr val="dk1"/>
                </a:solidFill>
                <a:latin typeface="Century"/>
                <a:ea typeface="Century"/>
                <a:cs typeface="Century"/>
                <a:sym typeface="Century"/>
              </a:rPr>
              <a:t>Eğitmen bunu sözlü verebilir: </a:t>
            </a:r>
            <a:r>
              <a:rPr lang="tr" sz="1400">
                <a:solidFill>
                  <a:schemeClr val="dk1"/>
                </a:solidFill>
                <a:latin typeface="Century"/>
                <a:ea typeface="Century"/>
                <a:cs typeface="Century"/>
                <a:sym typeface="Century"/>
              </a:rPr>
              <a:t>Bunun tek çözümü ise </a:t>
            </a:r>
            <a:r>
              <a:rPr lang="tr" sz="1400">
                <a:solidFill>
                  <a:schemeClr val="dk1"/>
                </a:solidFill>
                <a:highlight>
                  <a:srgbClr val="C9DAF8"/>
                </a:highlight>
                <a:latin typeface="Century"/>
                <a:ea typeface="Century"/>
                <a:cs typeface="Century"/>
                <a:sym typeface="Century"/>
              </a:rPr>
              <a:t>veriyi iyi bilmek ve olası kafa karıştırıcı faktörleri kontrol etmekten</a:t>
            </a:r>
            <a:r>
              <a:rPr lang="tr" sz="1400">
                <a:solidFill>
                  <a:schemeClr val="dk1"/>
                </a:solidFill>
                <a:latin typeface="Century"/>
                <a:ea typeface="Century"/>
                <a:cs typeface="Century"/>
                <a:sym typeface="Century"/>
              </a:rPr>
              <a:t> geçer.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0de9db29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0de9db29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d98c9aa3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d98c9aa3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d98c9aa3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d98c9aa3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d98c9aa3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d98c9aa3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fb715b8ee_3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fb715b8ee_3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400">
                <a:solidFill>
                  <a:schemeClr val="dk1"/>
                </a:solidFill>
                <a:latin typeface="Century"/>
                <a:ea typeface="Century"/>
                <a:cs typeface="Century"/>
                <a:sym typeface="Century"/>
              </a:rPr>
              <a:t>t dağılımı null hipotezinin kabul edilip edilmemesinde rehber olmak amacıyla hipotez testlerinde kullanılır.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fb715b8ee_3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fb715b8ee_3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d98c9aa3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d98c9aa3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d087d37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d087d37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5e21085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5e21085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5e21085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5e21085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5e210854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5e210854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04ba9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04ba9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fc827e5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fc827e5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350">
              <a:solidFill>
                <a:schemeClr val="dk1"/>
              </a:solidFill>
              <a:latin typeface="Century"/>
              <a:ea typeface="Century"/>
              <a:cs typeface="Century"/>
              <a:sym typeface="Century"/>
            </a:endParaRPr>
          </a:p>
          <a:p>
            <a:pPr indent="0" lvl="0" marL="457200" rtl="0" algn="l">
              <a:lnSpc>
                <a:spcPct val="150000"/>
              </a:lnSpc>
              <a:spcBef>
                <a:spcPts val="1200"/>
              </a:spcBef>
              <a:spcAft>
                <a:spcPts val="0"/>
              </a:spcAft>
              <a:buNone/>
            </a:pPr>
            <a:r>
              <a:t/>
            </a:r>
            <a:endParaRPr sz="1350">
              <a:solidFill>
                <a:schemeClr val="dk1"/>
              </a:solidFill>
              <a:latin typeface="Century"/>
              <a:ea typeface="Century"/>
              <a:cs typeface="Century"/>
              <a:sym typeface="Century"/>
            </a:endParaRPr>
          </a:p>
          <a:p>
            <a:pPr indent="-314325" lvl="0" marL="457200" rtl="0" algn="l">
              <a:lnSpc>
                <a:spcPct val="150000"/>
              </a:lnSpc>
              <a:spcBef>
                <a:spcPts val="1200"/>
              </a:spcBef>
              <a:spcAft>
                <a:spcPts val="0"/>
              </a:spcAft>
              <a:buClr>
                <a:schemeClr val="dk1"/>
              </a:buClr>
              <a:buSzPts val="1350"/>
              <a:buFont typeface="Century"/>
              <a:buChar char="●"/>
            </a:pPr>
            <a:r>
              <a:rPr lang="tr" sz="1350">
                <a:solidFill>
                  <a:schemeClr val="dk1"/>
                </a:solidFill>
                <a:latin typeface="Century"/>
                <a:ea typeface="Century"/>
                <a:cs typeface="Century"/>
                <a:sym typeface="Century"/>
              </a:rPr>
              <a:t>Data Warehouse içinde saklanır</a:t>
            </a:r>
            <a:endParaRPr sz="1350">
              <a:solidFill>
                <a:schemeClr val="dk1"/>
              </a:solidFill>
              <a:latin typeface="Century"/>
              <a:ea typeface="Century"/>
              <a:cs typeface="Century"/>
              <a:sym typeface="Century"/>
            </a:endParaRPr>
          </a:p>
          <a:p>
            <a:pPr indent="-314325" lvl="0" marL="457200" rtl="0" algn="l">
              <a:lnSpc>
                <a:spcPct val="150000"/>
              </a:lnSpc>
              <a:spcBef>
                <a:spcPts val="0"/>
              </a:spcBef>
              <a:spcAft>
                <a:spcPts val="0"/>
              </a:spcAft>
              <a:buClr>
                <a:schemeClr val="dk1"/>
              </a:buClr>
              <a:buSzPts val="1350"/>
              <a:buFont typeface="Century"/>
              <a:buChar char="●"/>
            </a:pPr>
            <a:r>
              <a:rPr lang="tr" sz="1350">
                <a:solidFill>
                  <a:schemeClr val="dk1"/>
                </a:solidFill>
                <a:latin typeface="Century"/>
                <a:ea typeface="Century"/>
                <a:cs typeface="Century"/>
                <a:sym typeface="Century"/>
              </a:rPr>
              <a:t>Data Lake içinde saklanır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b715b8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fb715b8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5e97f6c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5e97f6c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0de9dae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0de9dae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5e97f6c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5e97f6c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gf01e1c56c4_0_19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gf01e1c56c4_0_19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gf01e1c56c4_0_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gf01e1c56c4_0_2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gf01e1c56c4_0_22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gf01e1c56c4_0_2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gf01e1c56c4_0_2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gf01e1c56c4_0_19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gf01e1c56c4_0_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f01e1c56c4_0_19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gf01e1c56c4_0_1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gf01e1c56c4_0_1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f01e1c56c4_0_20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gf01e1c56c4_0_20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gf01e1c56c4_0_20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gf01e1c56c4_0_2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f01e1c56c4_0_2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gf01e1c56c4_0_2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f01e1c56c4_0_20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gf01e1c56c4_0_20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gf01e1c56c4_0_2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gf01e1c56c4_0_2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gf01e1c56c4_0_2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f01e1c56c4_0_2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gf01e1c56c4_0_2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gf01e1c56c4_0_21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gf01e1c56c4_0_2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gf01e1c56c4_0_2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gf01e1c56c4_0_2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gf01e1c56c4_0_2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f01e1c56c4_0_1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f01e1c56c4_0_1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gf01e1c56c4_0_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gf01e1c56c4_0_183"/>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gf01e1c56c4_0_183"/>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gf01e1c56c4_0_183"/>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jpg"/><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Veri Analizi</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efc827e56d_0_5"/>
          <p:cNvSpPr txBox="1"/>
          <p:nvPr>
            <p:ph type="title"/>
          </p:nvPr>
        </p:nvSpPr>
        <p:spPr>
          <a:xfrm>
            <a:off x="311700" y="2177875"/>
            <a:ext cx="8520600" cy="814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tr" sz="5300"/>
              <a:t>Veri Görselleştirme</a:t>
            </a:r>
            <a:endParaRPr sz="5300"/>
          </a:p>
          <a:p>
            <a:pPr indent="0" lvl="0" marL="0" rtl="0" algn="ctr">
              <a:spcBef>
                <a:spcPts val="0"/>
              </a:spcBef>
              <a:spcAft>
                <a:spcPts val="0"/>
              </a:spcAft>
              <a:buNone/>
            </a:pPr>
            <a:r>
              <a:t/>
            </a:r>
            <a:endParaRPr/>
          </a:p>
          <a:p>
            <a:pPr indent="0" lvl="0" marL="0" rtl="0" algn="ctr">
              <a:lnSpc>
                <a:spcPct val="150000"/>
              </a:lnSpc>
              <a:spcBef>
                <a:spcPts val="0"/>
              </a:spcBef>
              <a:spcAft>
                <a:spcPts val="0"/>
              </a:spcAft>
              <a:buNone/>
            </a:pPr>
            <a:r>
              <a:rPr lang="tr" sz="1900"/>
              <a:t>Görselleştirme Nedir?</a:t>
            </a:r>
            <a:endParaRPr sz="1900"/>
          </a:p>
          <a:p>
            <a:pPr indent="0" lvl="0" marL="0" rtl="0" algn="ctr">
              <a:lnSpc>
                <a:spcPct val="150000"/>
              </a:lnSpc>
              <a:spcBef>
                <a:spcPts val="0"/>
              </a:spcBef>
              <a:spcAft>
                <a:spcPts val="0"/>
              </a:spcAft>
              <a:buNone/>
            </a:pPr>
            <a:r>
              <a:rPr lang="tr" sz="1900"/>
              <a:t>Tufte’nin 6 Prensibi</a:t>
            </a:r>
            <a:endParaRPr sz="1900"/>
          </a:p>
          <a:p>
            <a:pPr indent="0" lvl="0" marL="0" rtl="0" algn="ctr">
              <a:lnSpc>
                <a:spcPct val="150000"/>
              </a:lnSpc>
              <a:spcBef>
                <a:spcPts val="0"/>
              </a:spcBef>
              <a:spcAft>
                <a:spcPts val="0"/>
              </a:spcAft>
              <a:buNone/>
            </a:pPr>
            <a:r>
              <a:rPr lang="tr" sz="1900"/>
              <a:t>Grafik Türleri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f0de9dae20_1_5"/>
          <p:cNvSpPr txBox="1"/>
          <p:nvPr>
            <p:ph idx="1" type="body"/>
          </p:nvPr>
        </p:nvSpPr>
        <p:spPr>
          <a:xfrm>
            <a:off x="311700" y="1152475"/>
            <a:ext cx="4042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Veri </a:t>
            </a:r>
            <a:r>
              <a:rPr b="1" lang="tr"/>
              <a:t>Görselleştirme,</a:t>
            </a:r>
            <a:r>
              <a:rPr lang="tr"/>
              <a:t> </a:t>
            </a:r>
            <a:r>
              <a:rPr lang="tr"/>
              <a:t>her türlü boyuttaki</a:t>
            </a:r>
            <a:r>
              <a:rPr lang="tr"/>
              <a:t> verileri anlamamıza ve yorumlamamıza yardımcı olduğu için EDA (Keşifsel Veri Analizi)'nın en önemli ve temel aşamalarından biridir.</a:t>
            </a:r>
            <a:endParaRPr/>
          </a:p>
          <a:p>
            <a:pPr indent="0" lvl="0" marL="0" rtl="0" algn="l">
              <a:lnSpc>
                <a:spcPct val="115000"/>
              </a:lnSpc>
              <a:spcBef>
                <a:spcPts val="1200"/>
              </a:spcBef>
              <a:spcAft>
                <a:spcPts val="1200"/>
              </a:spcAft>
              <a:buSzPts val="1400"/>
              <a:buNone/>
            </a:pPr>
            <a:r>
              <a:rPr lang="tr"/>
              <a:t>Veri Görselleştirme tekniklerini kullanarak Big Data adı verilen büyük boyutlu verilerden bile hem istatistiksel hem de betimsel yorumlamalar ve çıkarımlar gerçekleştirilebilir.</a:t>
            </a:r>
            <a:endParaRPr/>
          </a:p>
        </p:txBody>
      </p:sp>
      <p:sp>
        <p:nvSpPr>
          <p:cNvPr id="126" name="Google Shape;126;gf0de9dae20_1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sz="2420"/>
              <a:t>Veri </a:t>
            </a:r>
            <a:r>
              <a:rPr lang="tr" sz="2420"/>
              <a:t>Görselleştirme Nedir?</a:t>
            </a:r>
            <a:endParaRPr sz="2420"/>
          </a:p>
        </p:txBody>
      </p:sp>
      <p:pic>
        <p:nvPicPr>
          <p:cNvPr id="127" name="Google Shape;127;gf0de9dae20_1_5"/>
          <p:cNvPicPr preferRelativeResize="0"/>
          <p:nvPr/>
        </p:nvPicPr>
        <p:blipFill>
          <a:blip r:embed="rId3">
            <a:alphaModFix/>
          </a:blip>
          <a:stretch>
            <a:fillRect/>
          </a:stretch>
        </p:blipFill>
        <p:spPr>
          <a:xfrm>
            <a:off x="4751100" y="1347375"/>
            <a:ext cx="4081200" cy="2448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efc827e56d_0_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Tufte’nin 6 Prensibi</a:t>
            </a:r>
            <a:endParaRPr/>
          </a:p>
        </p:txBody>
      </p:sp>
      <p:sp>
        <p:nvSpPr>
          <p:cNvPr id="133" name="Google Shape;133;gefc827e56d_0_37"/>
          <p:cNvSpPr txBox="1"/>
          <p:nvPr>
            <p:ph idx="1" type="body"/>
          </p:nvPr>
        </p:nvSpPr>
        <p:spPr>
          <a:xfrm>
            <a:off x="311700" y="1152475"/>
            <a:ext cx="385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Tufte’nin 6 prensibi, görsel öğeleri kullanarak verilerin nasıl doğru bir şekilde tasvir edileceği konusunda bir kılavuz görevi görür.</a:t>
            </a:r>
            <a:endParaRPr/>
          </a:p>
          <a:p>
            <a:pPr indent="-317500" lvl="0" marL="457200" rtl="0" algn="l">
              <a:spcBef>
                <a:spcPts val="1200"/>
              </a:spcBef>
              <a:spcAft>
                <a:spcPts val="0"/>
              </a:spcAft>
              <a:buSzPts val="1400"/>
              <a:buAutoNum type="arabicPeriod"/>
            </a:pPr>
            <a:r>
              <a:rPr lang="tr"/>
              <a:t>Karşılaştırma</a:t>
            </a:r>
            <a:endParaRPr/>
          </a:p>
          <a:p>
            <a:pPr indent="-317500" lvl="0" marL="457200" rtl="0" algn="l">
              <a:spcBef>
                <a:spcPts val="0"/>
              </a:spcBef>
              <a:spcAft>
                <a:spcPts val="0"/>
              </a:spcAft>
              <a:buSzPts val="1400"/>
              <a:buAutoNum type="arabicPeriod"/>
            </a:pPr>
            <a:r>
              <a:rPr lang="tr"/>
              <a:t>Nedensellik</a:t>
            </a:r>
            <a:endParaRPr/>
          </a:p>
          <a:p>
            <a:pPr indent="-317500" lvl="0" marL="457200" rtl="0" algn="l">
              <a:spcBef>
                <a:spcPts val="0"/>
              </a:spcBef>
              <a:spcAft>
                <a:spcPts val="0"/>
              </a:spcAft>
              <a:buSzPts val="1400"/>
              <a:buAutoNum type="arabicPeriod"/>
            </a:pPr>
            <a:r>
              <a:rPr lang="tr"/>
              <a:t>Çok Değişkenlilik</a:t>
            </a:r>
            <a:endParaRPr/>
          </a:p>
          <a:p>
            <a:pPr indent="-317500" lvl="0" marL="457200" rtl="0" algn="l">
              <a:spcBef>
                <a:spcPts val="0"/>
              </a:spcBef>
              <a:spcAft>
                <a:spcPts val="0"/>
              </a:spcAft>
              <a:buSzPts val="1400"/>
              <a:buAutoNum type="arabicPeriod"/>
            </a:pPr>
            <a:r>
              <a:rPr lang="tr"/>
              <a:t>Bütünleştirme</a:t>
            </a:r>
            <a:endParaRPr/>
          </a:p>
          <a:p>
            <a:pPr indent="-317500" lvl="0" marL="457200" rtl="0" algn="l">
              <a:spcBef>
                <a:spcPts val="0"/>
              </a:spcBef>
              <a:spcAft>
                <a:spcPts val="0"/>
              </a:spcAft>
              <a:buSzPts val="1400"/>
              <a:buAutoNum type="arabicPeriod"/>
            </a:pPr>
            <a:r>
              <a:rPr lang="tr"/>
              <a:t>Dokümantasyon</a:t>
            </a:r>
            <a:endParaRPr/>
          </a:p>
          <a:p>
            <a:pPr indent="-317500" lvl="0" marL="457200" rtl="0" algn="l">
              <a:spcBef>
                <a:spcPts val="0"/>
              </a:spcBef>
              <a:spcAft>
                <a:spcPts val="0"/>
              </a:spcAft>
              <a:buSzPts val="1400"/>
              <a:buAutoNum type="arabicPeriod"/>
            </a:pPr>
            <a:r>
              <a:rPr lang="tr"/>
              <a:t>İçerik</a:t>
            </a:r>
            <a:endParaRPr/>
          </a:p>
        </p:txBody>
      </p:sp>
      <p:pic>
        <p:nvPicPr>
          <p:cNvPr id="134" name="Google Shape;134;gefc827e56d_0_37"/>
          <p:cNvPicPr preferRelativeResize="0"/>
          <p:nvPr/>
        </p:nvPicPr>
        <p:blipFill rotWithShape="1">
          <a:blip r:embed="rId3">
            <a:alphaModFix/>
          </a:blip>
          <a:srcRect b="26610" l="0" r="0" t="0"/>
          <a:stretch/>
        </p:blipFill>
        <p:spPr>
          <a:xfrm>
            <a:off x="4042975" y="1458138"/>
            <a:ext cx="4789325" cy="222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f066481dba_1_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tr" sz="5200"/>
              <a:t>Grafik Türleri</a:t>
            </a:r>
            <a:endParaRPr sz="5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efb715b8ee_3_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 Plot</a:t>
            </a:r>
            <a:endParaRPr/>
          </a:p>
        </p:txBody>
      </p:sp>
      <p:sp>
        <p:nvSpPr>
          <p:cNvPr id="145" name="Google Shape;145;gefb715b8ee_3_18"/>
          <p:cNvSpPr txBox="1"/>
          <p:nvPr>
            <p:ph idx="1" type="body"/>
          </p:nvPr>
        </p:nvSpPr>
        <p:spPr>
          <a:xfrm>
            <a:off x="311700" y="1152475"/>
            <a:ext cx="8444100" cy="8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Çizgi grafiği, temel olarak </a:t>
            </a:r>
            <a:r>
              <a:rPr lang="tr">
                <a:highlight>
                  <a:srgbClr val="C9DAF8"/>
                </a:highlight>
              </a:rPr>
              <a:t>iki sayısal değer kümesi</a:t>
            </a:r>
            <a:r>
              <a:rPr lang="tr"/>
              <a:t> arasındaki ilişkiyi göstermek için kullanılır. Genellikle, iki bağımlı değişken arasında </a:t>
            </a:r>
            <a:r>
              <a:rPr lang="tr">
                <a:highlight>
                  <a:srgbClr val="C9DAF8"/>
                </a:highlight>
              </a:rPr>
              <a:t>artan veya azalan</a:t>
            </a:r>
            <a:r>
              <a:rPr lang="tr"/>
              <a:t> bir eğilim göstermek için uygundur.</a:t>
            </a:r>
            <a:endParaRPr/>
          </a:p>
          <a:p>
            <a:pPr indent="0" lvl="0" marL="0" rtl="0" algn="l">
              <a:spcBef>
                <a:spcPts val="1200"/>
              </a:spcBef>
              <a:spcAft>
                <a:spcPts val="1200"/>
              </a:spcAft>
              <a:buNone/>
            </a:pPr>
            <a:r>
              <a:t/>
            </a:r>
            <a:endParaRPr/>
          </a:p>
        </p:txBody>
      </p:sp>
      <p:pic>
        <p:nvPicPr>
          <p:cNvPr id="146" name="Google Shape;146;gefb715b8ee_3_18"/>
          <p:cNvPicPr preferRelativeResize="0"/>
          <p:nvPr/>
        </p:nvPicPr>
        <p:blipFill rotWithShape="1">
          <a:blip r:embed="rId3">
            <a:alphaModFix/>
          </a:blip>
          <a:srcRect b="0" l="0" r="0" t="9600"/>
          <a:stretch/>
        </p:blipFill>
        <p:spPr>
          <a:xfrm>
            <a:off x="3914475" y="1824400"/>
            <a:ext cx="4677925" cy="2472300"/>
          </a:xfrm>
          <a:prstGeom prst="rect">
            <a:avLst/>
          </a:prstGeom>
          <a:noFill/>
          <a:ln>
            <a:noFill/>
          </a:ln>
        </p:spPr>
      </p:pic>
      <p:sp>
        <p:nvSpPr>
          <p:cNvPr id="147" name="Google Shape;147;gefb715b8ee_3_18"/>
          <p:cNvSpPr txBox="1"/>
          <p:nvPr/>
        </p:nvSpPr>
        <p:spPr>
          <a:xfrm>
            <a:off x="311700" y="1824400"/>
            <a:ext cx="3395700" cy="23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tr" sz="1300">
                <a:solidFill>
                  <a:schemeClr val="dk2"/>
                </a:solidFill>
                <a:latin typeface="Century"/>
                <a:ea typeface="Century"/>
                <a:cs typeface="Century"/>
                <a:sym typeface="Century"/>
              </a:rPr>
              <a:t>Örneğin, 24 saatlik bir süre içinde havanın nasıl değiştiğini görmek istiyorsanız, x ekseninin saatlik bilgileri ve y ekseninin derece cinsinden hava durumunu içeren bir çizgi grafiği kullanabilirsiniz.</a:t>
            </a:r>
            <a:endParaRPr i="1" sz="1300">
              <a:solidFill>
                <a:schemeClr val="dk2"/>
              </a:solidFill>
              <a:latin typeface="Century"/>
              <a:ea typeface="Century"/>
              <a:cs typeface="Century"/>
              <a:sym typeface="Century"/>
            </a:endParaRPr>
          </a:p>
          <a:p>
            <a:pPr indent="0" lvl="0" marL="0" rtl="0" algn="l">
              <a:lnSpc>
                <a:spcPct val="115000"/>
              </a:lnSpc>
              <a:spcBef>
                <a:spcPts val="1200"/>
              </a:spcBef>
              <a:spcAft>
                <a:spcPts val="0"/>
              </a:spcAft>
              <a:buNone/>
            </a:pPr>
            <a:r>
              <a:rPr lang="tr">
                <a:solidFill>
                  <a:schemeClr val="dk1"/>
                </a:solidFill>
                <a:latin typeface="Century"/>
                <a:ea typeface="Century"/>
                <a:cs typeface="Century"/>
                <a:sym typeface="Century"/>
              </a:rPr>
              <a:t>Verideki trendlerı anlamak için bilgileri hızla taramayı kolaylaştırır</a:t>
            </a:r>
            <a:endParaRPr>
              <a:solidFill>
                <a:schemeClr val="dk1"/>
              </a:solidFill>
              <a:latin typeface="Century"/>
              <a:ea typeface="Century"/>
              <a:cs typeface="Century"/>
              <a:sym typeface="Century"/>
            </a:endParaRPr>
          </a:p>
          <a:p>
            <a:pPr indent="0" lvl="0" marL="0" rtl="0" algn="l">
              <a:spcBef>
                <a:spcPts val="1200"/>
              </a:spcBef>
              <a:spcAft>
                <a:spcPts val="0"/>
              </a:spcAft>
              <a:buNone/>
            </a:pPr>
            <a:r>
              <a:t/>
            </a:r>
            <a:endParaRPr>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efb715b8ee_3_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 Plot Uygulama</a:t>
            </a:r>
            <a:endParaRPr/>
          </a:p>
        </p:txBody>
      </p:sp>
      <p:sp>
        <p:nvSpPr>
          <p:cNvPr id="153" name="Google Shape;153;gefb715b8ee_3_25"/>
          <p:cNvSpPr txBox="1"/>
          <p:nvPr>
            <p:ph idx="1" type="body"/>
          </p:nvPr>
        </p:nvSpPr>
        <p:spPr>
          <a:xfrm>
            <a:off x="311700" y="1152475"/>
            <a:ext cx="8520600" cy="13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Çizgi grafikleri, gözlemler arasında bir sıralamanın olduğu herhangi bir dizi verisinin yanı sıra </a:t>
            </a:r>
            <a:r>
              <a:rPr lang="tr">
                <a:highlight>
                  <a:srgbClr val="C9DAF8"/>
                </a:highlight>
              </a:rPr>
              <a:t>zaman serisi </a:t>
            </a:r>
            <a:r>
              <a:rPr lang="tr"/>
              <a:t>verilerinin sunulması için kullanışlıdır.</a:t>
            </a:r>
            <a:endParaRPr/>
          </a:p>
          <a:p>
            <a:pPr indent="0" lvl="0" marL="0" rtl="0" algn="l">
              <a:spcBef>
                <a:spcPts val="1200"/>
              </a:spcBef>
              <a:spcAft>
                <a:spcPts val="0"/>
              </a:spcAft>
              <a:buClr>
                <a:schemeClr val="dk1"/>
              </a:buClr>
              <a:buSzPts val="1100"/>
              <a:buFont typeface="Arial"/>
              <a:buNone/>
            </a:pPr>
            <a:r>
              <a:rPr lang="tr" sz="1300">
                <a:solidFill>
                  <a:schemeClr val="dk2"/>
                </a:solidFill>
              </a:rPr>
              <a:t>Aşağıdaki örnek, y eksenindeki gözlemler olarak x ekseni ve x ekseninin bir fonksiyonu olarak bir sinüs dalgası olarak 100 kayan nokta değerinden oluşan bir dizi oluşturur. Sonuçlar bir çizgi grafiği olarak çizilir.</a:t>
            </a:r>
            <a:endParaRPr sz="1300">
              <a:solidFill>
                <a:schemeClr val="dk2"/>
              </a:solidFill>
            </a:endParaRPr>
          </a:p>
          <a:p>
            <a:pPr indent="0" lvl="0" marL="0" rtl="0" algn="l">
              <a:spcBef>
                <a:spcPts val="1200"/>
              </a:spcBef>
              <a:spcAft>
                <a:spcPts val="1200"/>
              </a:spcAft>
              <a:buNone/>
            </a:pPr>
            <a:r>
              <a:t/>
            </a:r>
            <a:endParaRPr/>
          </a:p>
        </p:txBody>
      </p:sp>
      <p:pic>
        <p:nvPicPr>
          <p:cNvPr id="154" name="Google Shape;154;gefb715b8ee_3_25"/>
          <p:cNvPicPr preferRelativeResize="0"/>
          <p:nvPr/>
        </p:nvPicPr>
        <p:blipFill>
          <a:blip r:embed="rId3">
            <a:alphaModFix/>
          </a:blip>
          <a:stretch>
            <a:fillRect/>
          </a:stretch>
        </p:blipFill>
        <p:spPr>
          <a:xfrm>
            <a:off x="620425" y="2596725"/>
            <a:ext cx="3704925" cy="1932750"/>
          </a:xfrm>
          <a:prstGeom prst="rect">
            <a:avLst/>
          </a:prstGeom>
          <a:noFill/>
          <a:ln>
            <a:noFill/>
          </a:ln>
        </p:spPr>
      </p:pic>
      <p:pic>
        <p:nvPicPr>
          <p:cNvPr id="155" name="Google Shape;155;gefb715b8ee_3_25"/>
          <p:cNvPicPr preferRelativeResize="0"/>
          <p:nvPr/>
        </p:nvPicPr>
        <p:blipFill>
          <a:blip r:embed="rId4">
            <a:alphaModFix/>
          </a:blip>
          <a:stretch>
            <a:fillRect/>
          </a:stretch>
        </p:blipFill>
        <p:spPr>
          <a:xfrm>
            <a:off x="5434675" y="2596725"/>
            <a:ext cx="2577006" cy="1932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efb715b8ee_3_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Scatter Plot</a:t>
            </a:r>
            <a:endParaRPr/>
          </a:p>
        </p:txBody>
      </p:sp>
      <p:sp>
        <p:nvSpPr>
          <p:cNvPr id="161" name="Google Shape;161;gefb715b8ee_3_40"/>
          <p:cNvSpPr txBox="1"/>
          <p:nvPr>
            <p:ph idx="1" type="body"/>
          </p:nvPr>
        </p:nvSpPr>
        <p:spPr>
          <a:xfrm>
            <a:off x="311700" y="1152475"/>
            <a:ext cx="449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Bir Dağılım grafiği, esas olarak </a:t>
            </a:r>
            <a:r>
              <a:rPr lang="tr">
                <a:highlight>
                  <a:srgbClr val="C9DAF8"/>
                </a:highlight>
              </a:rPr>
              <a:t>iki sayısal grup</a:t>
            </a:r>
            <a:r>
              <a:rPr lang="tr"/>
              <a:t> arasındaki ilişkiyi dağınık noktalar şeklinde çizmek için kullanılır. </a:t>
            </a:r>
            <a:endParaRPr/>
          </a:p>
          <a:p>
            <a:pPr indent="0" lvl="0" marL="0" rtl="0" algn="l">
              <a:spcBef>
                <a:spcPts val="1200"/>
              </a:spcBef>
              <a:spcAft>
                <a:spcPts val="0"/>
              </a:spcAft>
              <a:buClr>
                <a:schemeClr val="dk1"/>
              </a:buClr>
              <a:buSzPts val="1100"/>
              <a:buFont typeface="Arial"/>
              <a:buNone/>
            </a:pPr>
            <a:r>
              <a:rPr lang="tr"/>
              <a:t>Grafikteki her nokta </a:t>
            </a:r>
            <a:r>
              <a:rPr lang="tr">
                <a:highlight>
                  <a:srgbClr val="C9DAF8"/>
                </a:highlight>
              </a:rPr>
              <a:t>tek bir gözlemi</a:t>
            </a:r>
            <a:r>
              <a:rPr lang="tr"/>
              <a:t> temsil edecek şekilde gösterilir:</a:t>
            </a:r>
            <a:endParaRPr/>
          </a:p>
          <a:p>
            <a:pPr indent="-317500" lvl="0" marL="457200" rtl="0" algn="l">
              <a:spcBef>
                <a:spcPts val="1200"/>
              </a:spcBef>
              <a:spcAft>
                <a:spcPts val="0"/>
              </a:spcAft>
              <a:buSzPts val="1400"/>
              <a:buChar char="●"/>
            </a:pPr>
            <a:r>
              <a:rPr lang="tr"/>
              <a:t>X ekseni, örneğin bir özelliğini temsil eder</a:t>
            </a:r>
            <a:endParaRPr/>
          </a:p>
          <a:p>
            <a:pPr indent="-317500" lvl="0" marL="457200" rtl="0" algn="l">
              <a:spcBef>
                <a:spcPts val="0"/>
              </a:spcBef>
              <a:spcAft>
                <a:spcPts val="0"/>
              </a:spcAft>
              <a:buSzPts val="1400"/>
              <a:buChar char="●"/>
            </a:pPr>
            <a:r>
              <a:rPr lang="tr"/>
              <a:t>Y ekseni, aynı örneğin farklı bir özelliğini temsil eder</a:t>
            </a:r>
            <a:endParaRPr/>
          </a:p>
          <a:p>
            <a:pPr indent="0" lvl="0" marL="0" rtl="0" algn="l">
              <a:spcBef>
                <a:spcPts val="1200"/>
              </a:spcBef>
              <a:spcAft>
                <a:spcPts val="0"/>
              </a:spcAft>
              <a:buNone/>
            </a:pPr>
            <a:r>
              <a:rPr i="1" lang="tr">
                <a:solidFill>
                  <a:schemeClr val="dk2"/>
                </a:solidFill>
              </a:rPr>
              <a:t>Dağılım grafikleri, iki değişken arasındaki ilişkiyi veya korelasyonu göstermek için kullanışlıdır </a:t>
            </a:r>
            <a:endParaRPr i="1">
              <a:solidFill>
                <a:schemeClr val="dk2"/>
              </a:solidFill>
            </a:endParaRPr>
          </a:p>
          <a:p>
            <a:pPr indent="0" lvl="0" marL="0" rtl="0" algn="l">
              <a:spcBef>
                <a:spcPts val="1200"/>
              </a:spcBef>
              <a:spcAft>
                <a:spcPts val="1200"/>
              </a:spcAft>
              <a:buNone/>
            </a:pPr>
            <a:r>
              <a:t/>
            </a:r>
            <a:endParaRPr/>
          </a:p>
        </p:txBody>
      </p:sp>
      <p:pic>
        <p:nvPicPr>
          <p:cNvPr id="162" name="Google Shape;162;gefb715b8ee_3_40"/>
          <p:cNvPicPr preferRelativeResize="0"/>
          <p:nvPr/>
        </p:nvPicPr>
        <p:blipFill>
          <a:blip r:embed="rId3">
            <a:alphaModFix/>
          </a:blip>
          <a:stretch>
            <a:fillRect/>
          </a:stretch>
        </p:blipFill>
        <p:spPr>
          <a:xfrm>
            <a:off x="5111600" y="1068600"/>
            <a:ext cx="3648950" cy="3618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efc827e56d_0_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Scatter Plot Uygulama</a:t>
            </a:r>
            <a:endParaRPr/>
          </a:p>
        </p:txBody>
      </p:sp>
      <p:sp>
        <p:nvSpPr>
          <p:cNvPr id="168" name="Google Shape;168;gefc827e56d_0_44"/>
          <p:cNvSpPr txBox="1"/>
          <p:nvPr>
            <p:ph idx="1" type="body"/>
          </p:nvPr>
        </p:nvSpPr>
        <p:spPr>
          <a:xfrm>
            <a:off x="311700" y="1152475"/>
            <a:ext cx="8520600" cy="11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Aşağıdaki örnek, birbiriyle ilişkili iki veri örneği oluşturur. Birincisi, standart bir dağılımdan alınan rastgele sayıların bir örneğidir. İkincisi, birinci ölçünün değerine ikinci bir rastgele değer ekleyerek birinciye bağlıdır. Sol taraftaki görselde ise bu iki değişkenin korelasyonu ve dağılım grafiği gözükmektedir.</a:t>
            </a:r>
            <a:endParaRPr/>
          </a:p>
        </p:txBody>
      </p:sp>
      <p:pic>
        <p:nvPicPr>
          <p:cNvPr id="169" name="Google Shape;169;gefc827e56d_0_44"/>
          <p:cNvPicPr preferRelativeResize="0"/>
          <p:nvPr/>
        </p:nvPicPr>
        <p:blipFill>
          <a:blip r:embed="rId3">
            <a:alphaModFix/>
          </a:blip>
          <a:stretch>
            <a:fillRect/>
          </a:stretch>
        </p:blipFill>
        <p:spPr>
          <a:xfrm>
            <a:off x="927700" y="2360650"/>
            <a:ext cx="3380883" cy="1932750"/>
          </a:xfrm>
          <a:prstGeom prst="rect">
            <a:avLst/>
          </a:prstGeom>
          <a:noFill/>
          <a:ln>
            <a:noFill/>
          </a:ln>
        </p:spPr>
      </p:pic>
      <p:pic>
        <p:nvPicPr>
          <p:cNvPr id="170" name="Google Shape;170;gefc827e56d_0_44"/>
          <p:cNvPicPr preferRelativeResize="0"/>
          <p:nvPr/>
        </p:nvPicPr>
        <p:blipFill>
          <a:blip r:embed="rId4">
            <a:alphaModFix/>
          </a:blip>
          <a:stretch>
            <a:fillRect/>
          </a:stretch>
        </p:blipFill>
        <p:spPr>
          <a:xfrm>
            <a:off x="5110500" y="2162350"/>
            <a:ext cx="3105800" cy="232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efb715b8ee_3_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Bar Plot</a:t>
            </a:r>
            <a:endParaRPr/>
          </a:p>
        </p:txBody>
      </p:sp>
      <p:sp>
        <p:nvSpPr>
          <p:cNvPr id="176" name="Google Shape;176;gefb715b8ee_3_59"/>
          <p:cNvSpPr txBox="1"/>
          <p:nvPr>
            <p:ph idx="1" type="body"/>
          </p:nvPr>
        </p:nvSpPr>
        <p:spPr>
          <a:xfrm>
            <a:off x="311700" y="1152475"/>
            <a:ext cx="514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Çubuk grafiği; toplam, ortalama, medyan vb. gibi bir toplama işleviyle </a:t>
            </a:r>
            <a:r>
              <a:rPr lang="tr">
                <a:highlight>
                  <a:srgbClr val="C9DAF8"/>
                </a:highlight>
              </a:rPr>
              <a:t>gruplanmış kategorik</a:t>
            </a:r>
            <a:r>
              <a:rPr lang="tr"/>
              <a:t> bir sütundaki benzersiz değerler arasındaki ilişkiyi çizmek için kullanılır. </a:t>
            </a:r>
            <a:endParaRPr/>
          </a:p>
          <a:p>
            <a:pPr indent="0" lvl="0" marL="0" rtl="0" algn="l">
              <a:spcBef>
                <a:spcPts val="1200"/>
              </a:spcBef>
              <a:spcAft>
                <a:spcPts val="0"/>
              </a:spcAft>
              <a:buClr>
                <a:schemeClr val="dk1"/>
              </a:buClr>
              <a:buSzPts val="1100"/>
              <a:buFont typeface="Arial"/>
              <a:buNone/>
            </a:pPr>
            <a:r>
              <a:rPr lang="tr"/>
              <a:t>Kategorik değerler x ekseni olarak iletilir ve karşılık gelen toplu sayısal değerler y ekseninde iletilir. </a:t>
            </a:r>
            <a:endParaRPr/>
          </a:p>
          <a:p>
            <a:pPr indent="-317500" lvl="0" marL="457200" rtl="0" algn="l">
              <a:spcBef>
                <a:spcPts val="1200"/>
              </a:spcBef>
              <a:spcAft>
                <a:spcPts val="0"/>
              </a:spcAft>
              <a:buSzPts val="1400"/>
              <a:buChar char="●"/>
            </a:pPr>
            <a:r>
              <a:rPr lang="tr"/>
              <a:t>Farklı kategorideki verileri karşılaştırmak için kullanılır</a:t>
            </a:r>
            <a:endParaRPr/>
          </a:p>
          <a:p>
            <a:pPr indent="-317500" lvl="0" marL="457200" rtl="0" algn="l">
              <a:spcBef>
                <a:spcPts val="0"/>
              </a:spcBef>
              <a:spcAft>
                <a:spcPts val="0"/>
              </a:spcAft>
              <a:buSzPts val="1400"/>
              <a:buChar char="●"/>
            </a:pPr>
            <a:r>
              <a:rPr lang="tr"/>
              <a:t>Grafiğin bir ekseni karşılaştırılmakta olan belirli kategorileri gösterir ve diğer eksen ölçülen bir değeri temsil eder</a:t>
            </a:r>
            <a:endParaRPr/>
          </a:p>
          <a:p>
            <a:pPr indent="0" lvl="0" marL="0" rtl="0" algn="l">
              <a:spcBef>
                <a:spcPts val="1200"/>
              </a:spcBef>
              <a:spcAft>
                <a:spcPts val="1200"/>
              </a:spcAft>
              <a:buNone/>
            </a:pPr>
            <a:r>
              <a:rPr lang="tr"/>
              <a:t>Çubuk grafiğinin </a:t>
            </a:r>
            <a:r>
              <a:rPr lang="tr">
                <a:highlight>
                  <a:srgbClr val="C9DAF8"/>
                </a:highlight>
              </a:rPr>
              <a:t>histogram</a:t>
            </a:r>
            <a:r>
              <a:rPr lang="tr"/>
              <a:t> ile karıştırılmaması gerekir! Boxplotlar kategorik, histogramlar ise sürekli değerler için kullanılır.</a:t>
            </a:r>
            <a:endParaRPr/>
          </a:p>
        </p:txBody>
      </p:sp>
      <p:pic>
        <p:nvPicPr>
          <p:cNvPr id="177" name="Google Shape;177;gefb715b8ee_3_59"/>
          <p:cNvPicPr preferRelativeResize="0"/>
          <p:nvPr/>
        </p:nvPicPr>
        <p:blipFill rotWithShape="1">
          <a:blip r:embed="rId3">
            <a:alphaModFix/>
          </a:blip>
          <a:srcRect b="0" l="3434" r="8961" t="10554"/>
          <a:stretch/>
        </p:blipFill>
        <p:spPr>
          <a:xfrm>
            <a:off x="5505050" y="1728425"/>
            <a:ext cx="3327252" cy="2264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efb715b8ee_3_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Histogram</a:t>
            </a:r>
            <a:endParaRPr/>
          </a:p>
        </p:txBody>
      </p:sp>
      <p:sp>
        <p:nvSpPr>
          <p:cNvPr id="183" name="Google Shape;183;gefb715b8ee_3_81"/>
          <p:cNvSpPr txBox="1"/>
          <p:nvPr>
            <p:ph idx="1" type="body"/>
          </p:nvPr>
        </p:nvSpPr>
        <p:spPr>
          <a:xfrm>
            <a:off x="311700" y="1152475"/>
            <a:ext cx="4509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t>Histogramlar temel olarak sayısal bir öğe listesi için veri dağılımını görüntülemek için kullanılır.</a:t>
            </a:r>
            <a:endParaRPr/>
          </a:p>
          <a:p>
            <a:pPr indent="0" lvl="0" marL="0" rtl="0" algn="l">
              <a:spcBef>
                <a:spcPts val="1200"/>
              </a:spcBef>
              <a:spcAft>
                <a:spcPts val="0"/>
              </a:spcAft>
              <a:buNone/>
            </a:pPr>
            <a:r>
              <a:rPr lang="tr"/>
              <a:t>Verilerin </a:t>
            </a:r>
            <a:r>
              <a:rPr lang="tr">
                <a:highlight>
                  <a:srgbClr val="C9DAF8"/>
                </a:highlight>
              </a:rPr>
              <a:t>sürekli</a:t>
            </a:r>
            <a:r>
              <a:rPr lang="tr"/>
              <a:t> bir aralık veya belirli bir süre boyunca dağılımını gösteren bir veri görselleştirme grafiğidir.</a:t>
            </a:r>
            <a:endParaRPr/>
          </a:p>
          <a:p>
            <a:pPr indent="-317500" lvl="0" marL="457200" rtl="0" algn="l">
              <a:spcBef>
                <a:spcPts val="1200"/>
              </a:spcBef>
              <a:spcAft>
                <a:spcPts val="0"/>
              </a:spcAft>
              <a:buSzPts val="1400"/>
              <a:buChar char="●"/>
            </a:pPr>
            <a:r>
              <a:rPr lang="tr"/>
              <a:t>X ekseninde gösterilen sürekli değişken, ayrık aralıklara bölünür ve o ayrık aralıkta sahip olduğunuz veri sayısı, çubuğun yüksekliğini belirler </a:t>
            </a:r>
            <a:endParaRPr/>
          </a:p>
          <a:p>
            <a:pPr indent="-317500" lvl="0" marL="457200" rtl="0" algn="l">
              <a:spcBef>
                <a:spcPts val="0"/>
              </a:spcBef>
              <a:spcAft>
                <a:spcPts val="0"/>
              </a:spcAft>
              <a:buSzPts val="1400"/>
              <a:buChar char="●"/>
            </a:pPr>
            <a:r>
              <a:rPr lang="tr"/>
              <a:t>Histogramlar, değerlerin nerede yoğunlaştığını, uç noktaların neler olduğunu ve veri kümesinde herhangi bir boşluk veya olağandışı değerler olup olmadığı konusunda bir tahmin verir </a:t>
            </a:r>
            <a:endParaRPr/>
          </a:p>
        </p:txBody>
      </p:sp>
      <p:pic>
        <p:nvPicPr>
          <p:cNvPr id="184" name="Google Shape;184;gefb715b8ee_3_81"/>
          <p:cNvPicPr preferRelativeResize="0"/>
          <p:nvPr/>
        </p:nvPicPr>
        <p:blipFill>
          <a:blip r:embed="rId3">
            <a:alphaModFix/>
          </a:blip>
          <a:stretch>
            <a:fillRect/>
          </a:stretch>
        </p:blipFill>
        <p:spPr>
          <a:xfrm>
            <a:off x="5146538" y="3324450"/>
            <a:ext cx="3583049" cy="1166578"/>
          </a:xfrm>
          <a:prstGeom prst="rect">
            <a:avLst/>
          </a:prstGeom>
          <a:noFill/>
          <a:ln>
            <a:noFill/>
          </a:ln>
        </p:spPr>
      </p:pic>
      <p:pic>
        <p:nvPicPr>
          <p:cNvPr id="185" name="Google Shape;185;gefb715b8ee_3_81"/>
          <p:cNvPicPr preferRelativeResize="0"/>
          <p:nvPr/>
        </p:nvPicPr>
        <p:blipFill>
          <a:blip r:embed="rId4">
            <a:alphaModFix/>
          </a:blip>
          <a:stretch>
            <a:fillRect/>
          </a:stretch>
        </p:blipFill>
        <p:spPr>
          <a:xfrm>
            <a:off x="5423006" y="1161300"/>
            <a:ext cx="3030108" cy="2019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1000"/>
                                        <p:tgtEl>
                                          <p:spTgt spid="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Effect filter="fade" transition="in">
                                      <p:cBhvr>
                                        <p:cTn dur="1000"/>
                                        <p:tgtEl>
                                          <p:spTgt spid="1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f2b10505dc_1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Bugün Ne Konuşacağız?</a:t>
            </a:r>
            <a:endParaRPr/>
          </a:p>
        </p:txBody>
      </p:sp>
      <p:sp>
        <p:nvSpPr>
          <p:cNvPr id="63" name="Google Shape;63;gf2b10505dc_1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tr"/>
              <a:t>Günümüzün en önemli ve popüler kaynağı veri ile tanışacak, veri tiplerini görerek verileri anlamaya derin bir giriş yapacağız.</a:t>
            </a:r>
            <a:endParaRPr/>
          </a:p>
          <a:p>
            <a:pPr indent="-317500" lvl="0" marL="457200" rtl="0" algn="l">
              <a:spcBef>
                <a:spcPts val="0"/>
              </a:spcBef>
              <a:spcAft>
                <a:spcPts val="0"/>
              </a:spcAft>
              <a:buSzPts val="1400"/>
              <a:buAutoNum type="arabicPeriod"/>
            </a:pPr>
            <a:r>
              <a:rPr lang="tr"/>
              <a:t>Veriyi ifade etmenin en iyi yöntemi olan grafik türlerini görerek veriyi grafiklerle nasıl ifade edeceğimizi öğreneceğiz. </a:t>
            </a:r>
            <a:endParaRPr/>
          </a:p>
          <a:p>
            <a:pPr indent="-317500" lvl="0" marL="457200" rtl="0" algn="l">
              <a:spcBef>
                <a:spcPts val="0"/>
              </a:spcBef>
              <a:spcAft>
                <a:spcPts val="0"/>
              </a:spcAft>
              <a:buSzPts val="1400"/>
              <a:buAutoNum type="arabicPeriod"/>
            </a:pPr>
            <a:r>
              <a:rPr lang="tr"/>
              <a:t>Verileri anlamak ve kullanmak için önemli konulardan biri olan temel istatistik konusuna girecek ve verileri nasıl yorumlayabileceğimizi göreceğiz.</a:t>
            </a:r>
            <a:endParaRPr/>
          </a:p>
          <a:p>
            <a:pPr indent="-317500" lvl="0" marL="457200" rtl="0" algn="l">
              <a:spcBef>
                <a:spcPts val="0"/>
              </a:spcBef>
              <a:spcAft>
                <a:spcPts val="0"/>
              </a:spcAft>
              <a:buSzPts val="1400"/>
              <a:buAutoNum type="arabicPeriod"/>
            </a:pPr>
            <a:r>
              <a:rPr lang="tr"/>
              <a:t>Veri Dağılımını anlamlandırabilmek ve anlayabilmek için hipotez testlerini öğreneceğiz.</a:t>
            </a:r>
            <a:endParaRPr/>
          </a:p>
          <a:p>
            <a:pPr indent="-317500" lvl="0" marL="457200" rtl="0" algn="l">
              <a:spcBef>
                <a:spcPts val="0"/>
              </a:spcBef>
              <a:spcAft>
                <a:spcPts val="0"/>
              </a:spcAft>
              <a:buSzPts val="1400"/>
              <a:buAutoNum type="arabicPeriod"/>
            </a:pPr>
            <a:r>
              <a:rPr lang="tr"/>
              <a:t>Verilerde aykırı ve eksik değerleri tespit etmeyi öğrenecek ve bir ön işleme yöntemi olan veri temizleme operasyonunu göreceğiz. </a:t>
            </a:r>
            <a:endParaRPr/>
          </a:p>
          <a:p>
            <a:pPr indent="-317500" lvl="0" marL="457200" rtl="0" algn="l">
              <a:spcBef>
                <a:spcPts val="0"/>
              </a:spcBef>
              <a:spcAft>
                <a:spcPts val="0"/>
              </a:spcAft>
              <a:buSzPts val="1400"/>
              <a:buAutoNum type="arabicPeriod"/>
            </a:pPr>
            <a:r>
              <a:rPr lang="tr"/>
              <a:t>Veri ön işleme ve analizi için Pandas kütüphanesinin sunmuş olduğu teknikleri ve fonksiyonları görerek, verimizi hem analize hem de makine öğrenmesi modelimize hazır hale getirmeyi öğreneceğiz.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efc827e56d_0_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Pie Charts</a:t>
            </a:r>
            <a:endParaRPr/>
          </a:p>
        </p:txBody>
      </p:sp>
      <p:sp>
        <p:nvSpPr>
          <p:cNvPr id="191" name="Google Shape;191;gefc827e56d_0_5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Pasta grafikler, adından da anlaşılacağı gibi, kategorik bir sütundaki değerlerin yüzde dağılımını gösterir. </a:t>
            </a:r>
            <a:endParaRPr/>
          </a:p>
          <a:p>
            <a:pPr indent="0" lvl="0" marL="0" rtl="0" algn="l">
              <a:spcBef>
                <a:spcPts val="1200"/>
              </a:spcBef>
              <a:spcAft>
                <a:spcPts val="0"/>
              </a:spcAft>
              <a:buClr>
                <a:schemeClr val="dk1"/>
              </a:buClr>
              <a:buSzPts val="1100"/>
              <a:buFont typeface="Arial"/>
              <a:buNone/>
            </a:pPr>
            <a:r>
              <a:t/>
            </a:r>
            <a:endParaRPr/>
          </a:p>
          <a:p>
            <a:pPr indent="-317500" lvl="0" marL="457200" rtl="0" algn="l">
              <a:spcBef>
                <a:spcPts val="1200"/>
              </a:spcBef>
              <a:spcAft>
                <a:spcPts val="0"/>
              </a:spcAft>
              <a:buSzPts val="1400"/>
              <a:buChar char="●"/>
            </a:pPr>
            <a:r>
              <a:rPr lang="tr"/>
              <a:t>Bir bütünün parçaları arasındaki ilişki açık halde görülebilir</a:t>
            </a:r>
            <a:endParaRPr/>
          </a:p>
          <a:p>
            <a:pPr indent="-317500" lvl="0" marL="457200" rtl="0" algn="l">
              <a:spcBef>
                <a:spcPts val="0"/>
              </a:spcBef>
              <a:spcAft>
                <a:spcPts val="0"/>
              </a:spcAft>
              <a:buSzPts val="1400"/>
              <a:buChar char="●"/>
            </a:pPr>
            <a:r>
              <a:rPr lang="tr"/>
              <a:t>Grafiğin parçaları, her kategorideki bütünün kesri ile orantılıdır</a:t>
            </a:r>
            <a:endParaRPr/>
          </a:p>
          <a:p>
            <a:pPr indent="0" lvl="0" marL="0" rtl="0" algn="l">
              <a:spcBef>
                <a:spcPts val="1200"/>
              </a:spcBef>
              <a:spcAft>
                <a:spcPts val="1200"/>
              </a:spcAft>
              <a:buNone/>
            </a:pPr>
            <a:r>
              <a:t/>
            </a:r>
            <a:endParaRPr/>
          </a:p>
        </p:txBody>
      </p:sp>
      <p:pic>
        <p:nvPicPr>
          <p:cNvPr id="192" name="Google Shape;192;gefc827e56d_0_51"/>
          <p:cNvPicPr preferRelativeResize="0"/>
          <p:nvPr/>
        </p:nvPicPr>
        <p:blipFill rotWithShape="1">
          <a:blip r:embed="rId3">
            <a:alphaModFix/>
          </a:blip>
          <a:srcRect b="0" l="12006" r="14154" t="0"/>
          <a:stretch/>
        </p:blipFill>
        <p:spPr>
          <a:xfrm>
            <a:off x="5305675" y="1269074"/>
            <a:ext cx="3526625" cy="318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efb715b8ee_3_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Pie Charts</a:t>
            </a:r>
            <a:endParaRPr/>
          </a:p>
        </p:txBody>
      </p:sp>
      <p:sp>
        <p:nvSpPr>
          <p:cNvPr id="198" name="Google Shape;198;gefb715b8ee_3_100"/>
          <p:cNvSpPr txBox="1"/>
          <p:nvPr>
            <p:ph idx="1" type="body"/>
          </p:nvPr>
        </p:nvSpPr>
        <p:spPr>
          <a:xfrm>
            <a:off x="311700" y="1152475"/>
            <a:ext cx="440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Sık yapılan hatalar</a:t>
            </a:r>
            <a:endParaRPr b="1"/>
          </a:p>
          <a:p>
            <a:pPr indent="-317500" lvl="0" marL="457200" rtl="0" algn="l">
              <a:spcBef>
                <a:spcPts val="1200"/>
              </a:spcBef>
              <a:spcAft>
                <a:spcPts val="0"/>
              </a:spcAft>
              <a:buSzPts val="1400"/>
              <a:buChar char="●"/>
            </a:pPr>
            <a:r>
              <a:rPr lang="tr">
                <a:solidFill>
                  <a:srgbClr val="252525"/>
                </a:solidFill>
              </a:rPr>
              <a:t>Birkaç pasta grafiği karşılaştırılmamalı</a:t>
            </a:r>
            <a:endParaRPr>
              <a:solidFill>
                <a:srgbClr val="252525"/>
              </a:solidFill>
            </a:endParaRPr>
          </a:p>
          <a:p>
            <a:pPr indent="-317500" lvl="0" marL="457200" rtl="0" algn="l">
              <a:spcBef>
                <a:spcPts val="0"/>
              </a:spcBef>
              <a:spcAft>
                <a:spcPts val="0"/>
              </a:spcAft>
              <a:buClr>
                <a:srgbClr val="252525"/>
              </a:buClr>
              <a:buSzPts val="1400"/>
              <a:buChar char="●"/>
            </a:pPr>
            <a:r>
              <a:rPr lang="tr">
                <a:solidFill>
                  <a:srgbClr val="252525"/>
                </a:solidFill>
              </a:rPr>
              <a:t>Grafik üzerinde oran gösteriliyorsa, oranlar toplamı 100 olmalıdır</a:t>
            </a:r>
            <a:endParaRPr b="1">
              <a:solidFill>
                <a:srgbClr val="252525"/>
              </a:solidFill>
            </a:endParaRPr>
          </a:p>
          <a:p>
            <a:pPr indent="0" lvl="0" marL="0" rtl="0" algn="l">
              <a:spcBef>
                <a:spcPts val="1200"/>
              </a:spcBef>
              <a:spcAft>
                <a:spcPts val="0"/>
              </a:spcAft>
              <a:buNone/>
            </a:pPr>
            <a:r>
              <a:rPr b="1" lang="tr">
                <a:solidFill>
                  <a:srgbClr val="252525"/>
                </a:solidFill>
              </a:rPr>
              <a:t>Her dilime açıklama yazılması:</a:t>
            </a:r>
            <a:r>
              <a:rPr lang="tr">
                <a:solidFill>
                  <a:srgbClr val="252525"/>
                </a:solidFill>
              </a:rPr>
              <a:t> Açıklamalar kısa, öz, bir veya birkaç kelime ile açıklanmalıdır</a:t>
            </a:r>
            <a:endParaRPr>
              <a:solidFill>
                <a:srgbClr val="252525"/>
              </a:solidFill>
            </a:endParaRPr>
          </a:p>
          <a:p>
            <a:pPr indent="0" lvl="0" marL="0" rtl="0" algn="l">
              <a:spcBef>
                <a:spcPts val="1200"/>
              </a:spcBef>
              <a:spcAft>
                <a:spcPts val="1200"/>
              </a:spcAft>
              <a:buNone/>
            </a:pPr>
            <a:r>
              <a:t/>
            </a:r>
            <a:endParaRPr/>
          </a:p>
        </p:txBody>
      </p:sp>
      <p:pic>
        <p:nvPicPr>
          <p:cNvPr id="199" name="Google Shape;199;gefb715b8ee_3_100"/>
          <p:cNvPicPr preferRelativeResize="0"/>
          <p:nvPr/>
        </p:nvPicPr>
        <p:blipFill rotWithShape="1">
          <a:blip r:embed="rId3">
            <a:alphaModFix/>
          </a:blip>
          <a:srcRect b="0" l="0" r="3716" t="7774"/>
          <a:stretch/>
        </p:blipFill>
        <p:spPr>
          <a:xfrm>
            <a:off x="4462025" y="1223575"/>
            <a:ext cx="4370275" cy="269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efb715b8ee_3_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Heatmap</a:t>
            </a:r>
            <a:endParaRPr/>
          </a:p>
        </p:txBody>
      </p:sp>
      <p:sp>
        <p:nvSpPr>
          <p:cNvPr id="205" name="Google Shape;205;gefb715b8ee_3_11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Matrisin değerini görselleştirmek için renkleri kullanarak verilerin grafiksel bir temsilidir</a:t>
            </a:r>
            <a:endParaRPr/>
          </a:p>
          <a:p>
            <a:pPr indent="0" lvl="0" marL="0" rtl="0" algn="l">
              <a:spcBef>
                <a:spcPts val="1200"/>
              </a:spcBef>
              <a:spcAft>
                <a:spcPts val="0"/>
              </a:spcAft>
              <a:buNone/>
            </a:pPr>
            <a:r>
              <a:rPr lang="tr"/>
              <a:t>Daha yaygın değerleri veya daha yüksek etkinlikleri temsil etmek için daha parlak renkler kullanılır daha az yaygın veya etkinlik değerlerini temsil etmek için daha koyu renkler tercih edilir.</a:t>
            </a:r>
            <a:endParaRPr/>
          </a:p>
          <a:p>
            <a:pPr indent="0" lvl="0" marL="0" rtl="0" algn="l">
              <a:spcBef>
                <a:spcPts val="1200"/>
              </a:spcBef>
              <a:spcAft>
                <a:spcPts val="0"/>
              </a:spcAft>
              <a:buNone/>
            </a:pPr>
            <a:r>
              <a:rPr lang="tr">
                <a:highlight>
                  <a:srgbClr val="C9DAF8"/>
                </a:highlight>
              </a:rPr>
              <a:t>Korelasyon haritalarında</a:t>
            </a:r>
            <a:r>
              <a:rPr lang="tr"/>
              <a:t> veya </a:t>
            </a:r>
            <a:r>
              <a:rPr lang="tr">
                <a:highlight>
                  <a:srgbClr val="C9DAF8"/>
                </a:highlight>
              </a:rPr>
              <a:t>karmaşıklık matrislerinde</a:t>
            </a:r>
            <a:r>
              <a:rPr lang="tr"/>
              <a:t> sıkça kullanılır.</a:t>
            </a:r>
            <a:endParaRPr/>
          </a:p>
          <a:p>
            <a:pPr indent="0" lvl="0" marL="457200" rtl="0" algn="l">
              <a:spcBef>
                <a:spcPts val="1200"/>
              </a:spcBef>
              <a:spcAft>
                <a:spcPts val="1200"/>
              </a:spcAft>
              <a:buNone/>
            </a:pPr>
            <a:r>
              <a:t/>
            </a:r>
            <a:endParaRPr/>
          </a:p>
        </p:txBody>
      </p:sp>
      <p:pic>
        <p:nvPicPr>
          <p:cNvPr id="206" name="Google Shape;206;gefb715b8ee_3_112"/>
          <p:cNvPicPr preferRelativeResize="0"/>
          <p:nvPr/>
        </p:nvPicPr>
        <p:blipFill rotWithShape="1">
          <a:blip r:embed="rId3">
            <a:alphaModFix/>
          </a:blip>
          <a:srcRect b="0" l="0" r="11166" t="8122"/>
          <a:stretch/>
        </p:blipFill>
        <p:spPr>
          <a:xfrm>
            <a:off x="4857800" y="1201876"/>
            <a:ext cx="3974502" cy="273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10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1000"/>
                                        <p:tgtEl>
                                          <p:spTgt spid="2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efb715b8ee_3_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Box Plot</a:t>
            </a:r>
            <a:endParaRPr/>
          </a:p>
        </p:txBody>
      </p:sp>
      <p:sp>
        <p:nvSpPr>
          <p:cNvPr id="212" name="Google Shape;212;gefb715b8ee_3_124"/>
          <p:cNvSpPr txBox="1"/>
          <p:nvPr>
            <p:ph idx="1" type="body"/>
          </p:nvPr>
        </p:nvSpPr>
        <p:spPr>
          <a:xfrm>
            <a:off x="311700" y="1152475"/>
            <a:ext cx="42672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a:t>Genellikle gruplar arasında bir veri dağılımını göstermenin görsel bir temsilidir. </a:t>
            </a:r>
            <a:endParaRPr/>
          </a:p>
          <a:p>
            <a:pPr indent="-317500" lvl="0" marL="457200" rtl="0" algn="l">
              <a:lnSpc>
                <a:spcPct val="115000"/>
              </a:lnSpc>
              <a:spcBef>
                <a:spcPts val="1200"/>
              </a:spcBef>
              <a:spcAft>
                <a:spcPts val="0"/>
              </a:spcAft>
              <a:buSzPts val="1400"/>
              <a:buChar char="●"/>
            </a:pPr>
            <a:r>
              <a:rPr lang="tr"/>
              <a:t>En basit Box plot çizimleri, minimumdan maksimuma tüm varyasyon aralığını, olası varyasyon aralığını ve aykırı değerleri gösterir</a:t>
            </a:r>
            <a:endParaRPr/>
          </a:p>
          <a:p>
            <a:pPr indent="-317500" lvl="0" marL="457200" rtl="0" algn="l">
              <a:lnSpc>
                <a:spcPct val="115000"/>
              </a:lnSpc>
              <a:spcBef>
                <a:spcPts val="0"/>
              </a:spcBef>
              <a:spcAft>
                <a:spcPts val="0"/>
              </a:spcAft>
              <a:buSzPts val="1400"/>
              <a:buChar char="●"/>
            </a:pPr>
            <a:r>
              <a:rPr lang="tr"/>
              <a:t>Box plot beş parçadan oluşur</a:t>
            </a:r>
            <a:endParaRPr/>
          </a:p>
          <a:p>
            <a:pPr indent="-317500" lvl="1" marL="914400" rtl="0" algn="l">
              <a:lnSpc>
                <a:spcPct val="115000"/>
              </a:lnSpc>
              <a:spcBef>
                <a:spcPts val="0"/>
              </a:spcBef>
              <a:spcAft>
                <a:spcPts val="0"/>
              </a:spcAft>
              <a:buSzPts val="1400"/>
              <a:buChar char="○"/>
            </a:pPr>
            <a:r>
              <a:rPr lang="tr"/>
              <a:t>Minimum </a:t>
            </a:r>
            <a:endParaRPr/>
          </a:p>
          <a:p>
            <a:pPr indent="-317500" lvl="1" marL="914400" rtl="0" algn="l">
              <a:lnSpc>
                <a:spcPct val="115000"/>
              </a:lnSpc>
              <a:spcBef>
                <a:spcPts val="0"/>
              </a:spcBef>
              <a:spcAft>
                <a:spcPts val="0"/>
              </a:spcAft>
              <a:buSzPts val="1400"/>
              <a:buChar char="○"/>
            </a:pPr>
            <a:r>
              <a:rPr lang="tr"/>
              <a:t>İlk çeyrek </a:t>
            </a:r>
            <a:endParaRPr/>
          </a:p>
          <a:p>
            <a:pPr indent="-317500" lvl="1" marL="914400" rtl="0" algn="l">
              <a:lnSpc>
                <a:spcPct val="115000"/>
              </a:lnSpc>
              <a:spcBef>
                <a:spcPts val="0"/>
              </a:spcBef>
              <a:spcAft>
                <a:spcPts val="0"/>
              </a:spcAft>
              <a:buSzPts val="1400"/>
              <a:buChar char="○"/>
            </a:pPr>
            <a:r>
              <a:rPr lang="tr"/>
              <a:t>Medyan (ikinci çeyrek) </a:t>
            </a:r>
            <a:endParaRPr/>
          </a:p>
          <a:p>
            <a:pPr indent="-317500" lvl="1" marL="914400" rtl="0" algn="l">
              <a:lnSpc>
                <a:spcPct val="115000"/>
              </a:lnSpc>
              <a:spcBef>
                <a:spcPts val="0"/>
              </a:spcBef>
              <a:spcAft>
                <a:spcPts val="0"/>
              </a:spcAft>
              <a:buSzPts val="1400"/>
              <a:buChar char="○"/>
            </a:pPr>
            <a:r>
              <a:rPr lang="tr"/>
              <a:t>Üçüncü çeyrek</a:t>
            </a:r>
            <a:endParaRPr/>
          </a:p>
          <a:p>
            <a:pPr indent="-317500" lvl="1" marL="914400" rtl="0" algn="l">
              <a:lnSpc>
                <a:spcPct val="115000"/>
              </a:lnSpc>
              <a:spcBef>
                <a:spcPts val="0"/>
              </a:spcBef>
              <a:spcAft>
                <a:spcPts val="0"/>
              </a:spcAft>
              <a:buSzPts val="1400"/>
              <a:buChar char="○"/>
            </a:pPr>
            <a:r>
              <a:rPr lang="tr"/>
              <a:t>Maksimum</a:t>
            </a:r>
            <a:endParaRPr/>
          </a:p>
          <a:p>
            <a:pPr indent="-317500" lvl="1" marL="914400" rtl="0" algn="l">
              <a:lnSpc>
                <a:spcPct val="115000"/>
              </a:lnSpc>
              <a:spcBef>
                <a:spcPts val="0"/>
              </a:spcBef>
              <a:spcAft>
                <a:spcPts val="0"/>
              </a:spcAft>
              <a:buSzPts val="1400"/>
              <a:buChar char="○"/>
            </a:pPr>
            <a:r>
              <a:rPr lang="tr"/>
              <a:t>Kartiller </a:t>
            </a:r>
            <a:endParaRPr/>
          </a:p>
        </p:txBody>
      </p:sp>
      <p:pic>
        <p:nvPicPr>
          <p:cNvPr id="213" name="Google Shape;213;gefb715b8ee_3_124"/>
          <p:cNvPicPr preferRelativeResize="0"/>
          <p:nvPr/>
        </p:nvPicPr>
        <p:blipFill rotWithShape="1">
          <a:blip r:embed="rId3">
            <a:alphaModFix/>
          </a:blip>
          <a:srcRect b="0" l="1201" r="1142" t="2752"/>
          <a:stretch/>
        </p:blipFill>
        <p:spPr>
          <a:xfrm>
            <a:off x="4767025" y="1218925"/>
            <a:ext cx="4167148" cy="2074900"/>
          </a:xfrm>
          <a:prstGeom prst="rect">
            <a:avLst/>
          </a:prstGeom>
          <a:noFill/>
          <a:ln>
            <a:noFill/>
          </a:ln>
        </p:spPr>
      </p:pic>
      <p:pic>
        <p:nvPicPr>
          <p:cNvPr id="214" name="Google Shape;214;gefb715b8ee_3_124"/>
          <p:cNvPicPr preferRelativeResize="0"/>
          <p:nvPr/>
        </p:nvPicPr>
        <p:blipFill>
          <a:blip r:embed="rId4">
            <a:alphaModFix/>
          </a:blip>
          <a:stretch>
            <a:fillRect/>
          </a:stretch>
        </p:blipFill>
        <p:spPr>
          <a:xfrm>
            <a:off x="5573188" y="3495025"/>
            <a:ext cx="2554824" cy="68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000"/>
                                        <p:tgtEl>
                                          <p:spTgt spid="2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Effect filter="fade" transition="in">
                                      <p:cBhvr>
                                        <p:cTn dur="1000"/>
                                        <p:tgtEl>
                                          <p:spTgt spid="2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animEffect filter="fade" transition="in">
                                      <p:cBhvr>
                                        <p:cTn dur="1000"/>
                                        <p:tgtEl>
                                          <p:spTgt spid="2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6" st="6"/>
                                            </p:txEl>
                                          </p:spTgt>
                                        </p:tgtEl>
                                        <p:attrNameLst>
                                          <p:attrName>style.visibility</p:attrName>
                                        </p:attrNameLst>
                                      </p:cBhvr>
                                      <p:to>
                                        <p:strVal val="visible"/>
                                      </p:to>
                                    </p:set>
                                    <p:animEffect filter="fade" transition="in">
                                      <p:cBhvr>
                                        <p:cTn dur="1000"/>
                                        <p:tgtEl>
                                          <p:spTgt spid="2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7" st="7"/>
                                            </p:txEl>
                                          </p:spTgt>
                                        </p:tgtEl>
                                        <p:attrNameLst>
                                          <p:attrName>style.visibility</p:attrName>
                                        </p:attrNameLst>
                                      </p:cBhvr>
                                      <p:to>
                                        <p:strVal val="visible"/>
                                      </p:to>
                                    </p:set>
                                    <p:animEffect filter="fade" transition="in">
                                      <p:cBhvr>
                                        <p:cTn dur="1000"/>
                                        <p:tgtEl>
                                          <p:spTgt spid="2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8" st="8"/>
                                            </p:txEl>
                                          </p:spTgt>
                                        </p:tgtEl>
                                        <p:attrNameLst>
                                          <p:attrName>style.visibility</p:attrName>
                                        </p:attrNameLst>
                                      </p:cBhvr>
                                      <p:to>
                                        <p:strVal val="visible"/>
                                      </p:to>
                                    </p:set>
                                    <p:animEffect filter="fade" transition="in">
                                      <p:cBhvr>
                                        <p:cTn dur="1000"/>
                                        <p:tgtEl>
                                          <p:spTgt spid="2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f5e97f6c46_0_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Kartil Nedir ve Nasıl Hesaplanır?</a:t>
            </a:r>
            <a:endParaRPr sz="2420"/>
          </a:p>
        </p:txBody>
      </p:sp>
      <p:sp>
        <p:nvSpPr>
          <p:cNvPr id="220" name="Google Shape;220;gf5e97f6c46_0_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a:t>Kartiller, verileri çeyreklere bölen değerlerdir. Veriler, sayı doğrusunda denk geldikleri yerlere göre dört parçaya ayrılır.</a:t>
            </a:r>
            <a:endParaRPr/>
          </a:p>
          <a:p>
            <a:pPr indent="0" lvl="0" marL="0" rtl="0" algn="l">
              <a:spcBef>
                <a:spcPts val="1200"/>
              </a:spcBef>
              <a:spcAft>
                <a:spcPts val="0"/>
              </a:spcAft>
              <a:buClr>
                <a:schemeClr val="dk1"/>
              </a:buClr>
              <a:buSzPts val="1100"/>
              <a:buFont typeface="Arial"/>
              <a:buNone/>
            </a:pPr>
            <a:r>
              <a:t/>
            </a:r>
            <a:endParaRPr sz="1000"/>
          </a:p>
          <a:p>
            <a:pPr indent="0" lvl="0" marL="0" rtl="0" algn="l">
              <a:spcBef>
                <a:spcPts val="1200"/>
              </a:spcBef>
              <a:spcAft>
                <a:spcPts val="0"/>
              </a:spcAft>
              <a:buClr>
                <a:schemeClr val="dk1"/>
              </a:buClr>
              <a:buSzPts val="1100"/>
              <a:buFont typeface="Arial"/>
              <a:buNone/>
            </a:pPr>
            <a:r>
              <a:rPr lang="tr"/>
              <a:t>N: Toplam veri noktası sayısı</a:t>
            </a:r>
            <a:endParaRPr/>
          </a:p>
          <a:p>
            <a:pPr indent="0" lvl="0" marL="0" rtl="0" algn="l">
              <a:spcBef>
                <a:spcPts val="1200"/>
              </a:spcBef>
              <a:spcAft>
                <a:spcPts val="0"/>
              </a:spcAft>
              <a:buClr>
                <a:schemeClr val="dk1"/>
              </a:buClr>
              <a:buSzPts val="1100"/>
              <a:buFont typeface="Arial"/>
              <a:buNone/>
            </a:pPr>
            <a:r>
              <a:rPr b="1" lang="tr"/>
              <a:t>Lower Quartile (Q1)</a:t>
            </a:r>
            <a:r>
              <a:rPr lang="tr"/>
              <a:t> = (N+1) * 1 / 4</a:t>
            </a:r>
            <a:endParaRPr/>
          </a:p>
          <a:p>
            <a:pPr indent="0" lvl="0" marL="0" rtl="0" algn="l">
              <a:spcBef>
                <a:spcPts val="1200"/>
              </a:spcBef>
              <a:spcAft>
                <a:spcPts val="0"/>
              </a:spcAft>
              <a:buClr>
                <a:schemeClr val="dk1"/>
              </a:buClr>
              <a:buSzPts val="1100"/>
              <a:buFont typeface="Arial"/>
              <a:buNone/>
            </a:pPr>
            <a:r>
              <a:rPr b="1" lang="tr"/>
              <a:t>Middle Quartile (Q2) </a:t>
            </a:r>
            <a:r>
              <a:rPr lang="tr"/>
              <a:t>= (N+1) * 2 / 4</a:t>
            </a:r>
            <a:endParaRPr/>
          </a:p>
          <a:p>
            <a:pPr indent="0" lvl="0" marL="0" rtl="0" algn="l">
              <a:spcBef>
                <a:spcPts val="1200"/>
              </a:spcBef>
              <a:spcAft>
                <a:spcPts val="0"/>
              </a:spcAft>
              <a:buClr>
                <a:schemeClr val="dk1"/>
              </a:buClr>
              <a:buSzPts val="1100"/>
              <a:buFont typeface="Arial"/>
              <a:buNone/>
            </a:pPr>
            <a:r>
              <a:rPr b="1" lang="tr"/>
              <a:t>Upper Quartile (Q3)</a:t>
            </a:r>
            <a:r>
              <a:rPr lang="tr"/>
              <a:t> = (N+1) * 3 / 4</a:t>
            </a:r>
            <a:endParaRPr/>
          </a:p>
          <a:p>
            <a:pPr indent="0" lvl="0" marL="0" rtl="0" algn="l">
              <a:spcBef>
                <a:spcPts val="1200"/>
              </a:spcBef>
              <a:spcAft>
                <a:spcPts val="0"/>
              </a:spcAft>
              <a:buClr>
                <a:schemeClr val="dk1"/>
              </a:buClr>
              <a:buSzPts val="1100"/>
              <a:buFont typeface="Arial"/>
              <a:buNone/>
            </a:pPr>
            <a:r>
              <a:rPr b="1" lang="tr"/>
              <a:t>Interquartile Range</a:t>
            </a:r>
            <a:r>
              <a:rPr lang="tr"/>
              <a:t> = Q3 – Q1</a:t>
            </a:r>
            <a:endParaRPr/>
          </a:p>
          <a:p>
            <a:pPr indent="0" lvl="0" marL="0" rtl="0" algn="l">
              <a:spcBef>
                <a:spcPts val="1200"/>
              </a:spcBef>
              <a:spcAft>
                <a:spcPts val="1200"/>
              </a:spcAft>
              <a:buNone/>
            </a:pPr>
            <a:r>
              <a:t/>
            </a:r>
            <a:endParaRPr/>
          </a:p>
        </p:txBody>
      </p:sp>
      <p:pic>
        <p:nvPicPr>
          <p:cNvPr id="221" name="Google Shape;221;gf5e97f6c46_0_27"/>
          <p:cNvPicPr preferRelativeResize="0"/>
          <p:nvPr/>
        </p:nvPicPr>
        <p:blipFill rotWithShape="1">
          <a:blip r:embed="rId3">
            <a:alphaModFix/>
          </a:blip>
          <a:srcRect b="3053" l="2448" r="3389" t="0"/>
          <a:stretch/>
        </p:blipFill>
        <p:spPr>
          <a:xfrm>
            <a:off x="4572000" y="1699575"/>
            <a:ext cx="4260301" cy="23221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f066481dba_1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250"/>
              <a:buNone/>
            </a:pPr>
            <a:r>
              <a:rPr lang="tr" sz="2420"/>
              <a:t>Ortak (Joint)</a:t>
            </a:r>
            <a:r>
              <a:rPr lang="tr" sz="2420"/>
              <a:t> Grafik</a:t>
            </a:r>
            <a:endParaRPr sz="2420"/>
          </a:p>
        </p:txBody>
      </p:sp>
      <p:sp>
        <p:nvSpPr>
          <p:cNvPr id="227" name="Google Shape;227;gf066481dba_1_1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Ortak Grafikler, iki değişkenli veriler arasındaki ilişkileri ve bu verilerin bireysel dağılımlarını aynı anda araştırmak için kullanılır.</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i="1" lang="tr">
                <a:solidFill>
                  <a:schemeClr val="dk2"/>
                </a:solidFill>
              </a:rPr>
              <a:t>Örneğin; yandaki örnekte </a:t>
            </a:r>
            <a:r>
              <a:rPr b="1" i="1" lang="tr">
                <a:solidFill>
                  <a:schemeClr val="dk2"/>
                </a:solidFill>
              </a:rPr>
              <a:t>diamonds</a:t>
            </a:r>
            <a:r>
              <a:rPr i="1" lang="tr">
                <a:solidFill>
                  <a:schemeClr val="dk2"/>
                </a:solidFill>
              </a:rPr>
              <a:t> veri setindeki </a:t>
            </a:r>
            <a:r>
              <a:rPr b="1" i="1" lang="tr">
                <a:solidFill>
                  <a:schemeClr val="dk2"/>
                </a:solidFill>
              </a:rPr>
              <a:t>carat</a:t>
            </a:r>
            <a:r>
              <a:rPr i="1" lang="tr">
                <a:solidFill>
                  <a:schemeClr val="dk2"/>
                </a:solidFill>
              </a:rPr>
              <a:t> ve </a:t>
            </a:r>
            <a:r>
              <a:rPr b="1" i="1" lang="tr">
                <a:solidFill>
                  <a:schemeClr val="dk2"/>
                </a:solidFill>
              </a:rPr>
              <a:t>price</a:t>
            </a:r>
            <a:r>
              <a:rPr i="1" lang="tr">
                <a:solidFill>
                  <a:schemeClr val="dk2"/>
                </a:solidFill>
              </a:rPr>
              <a:t> sürekli değişkenleri arasındaki ilişki ve her birinin ayrı ayrı yoğunluk grafiği verilmiştir.</a:t>
            </a:r>
            <a:endParaRPr i="1" sz="1600">
              <a:solidFill>
                <a:schemeClr val="dk2"/>
              </a:solidFill>
              <a:latin typeface="Roboto"/>
              <a:ea typeface="Roboto"/>
              <a:cs typeface="Roboto"/>
              <a:sym typeface="Roboto"/>
            </a:endParaRPr>
          </a:p>
        </p:txBody>
      </p:sp>
      <p:pic>
        <p:nvPicPr>
          <p:cNvPr id="228" name="Google Shape;228;gf066481dba_1_131"/>
          <p:cNvPicPr preferRelativeResize="0"/>
          <p:nvPr/>
        </p:nvPicPr>
        <p:blipFill rotWithShape="1">
          <a:blip r:embed="rId3">
            <a:alphaModFix/>
          </a:blip>
          <a:srcRect b="0" l="0" r="0" t="0"/>
          <a:stretch/>
        </p:blipFill>
        <p:spPr>
          <a:xfrm>
            <a:off x="5157638" y="1152475"/>
            <a:ext cx="3349415"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f066481dba_1_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250"/>
              <a:buNone/>
            </a:pPr>
            <a:r>
              <a:rPr lang="tr" sz="2420"/>
              <a:t>KDE Plot (Kernel Density Estimate)</a:t>
            </a:r>
            <a:endParaRPr sz="2420"/>
          </a:p>
        </p:txBody>
      </p:sp>
      <p:sp>
        <p:nvSpPr>
          <p:cNvPr id="234" name="Google Shape;234;gf066481dba_1_1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KDE</a:t>
            </a:r>
            <a:r>
              <a:rPr lang="tr"/>
              <a:t>, s</a:t>
            </a:r>
            <a:r>
              <a:rPr lang="tr"/>
              <a:t>ürekli bir değişkenin farklı değerlerdeki olasılık yoğunluğunu gösterir. Başka bir deyişle, sayısal bir değerin dağılımını ifade etmek için kullanılır.</a:t>
            </a:r>
            <a:endParaRPr/>
          </a:p>
          <a:p>
            <a:pPr indent="0" lvl="0" marL="0" rtl="0" algn="l">
              <a:lnSpc>
                <a:spcPct val="115000"/>
              </a:lnSpc>
              <a:spcBef>
                <a:spcPts val="1200"/>
              </a:spcBef>
              <a:spcAft>
                <a:spcPts val="1200"/>
              </a:spcAft>
              <a:buSzPts val="1400"/>
              <a:buNone/>
            </a:pPr>
            <a:r>
              <a:rPr lang="tr"/>
              <a:t>Verilerin dağılımının, ayrık histogram yerine sürekli (continuous) olarak görselleştirmesi istendiği durumlarda yararlı olabilir. </a:t>
            </a:r>
            <a:endParaRPr/>
          </a:p>
        </p:txBody>
      </p:sp>
      <p:pic>
        <p:nvPicPr>
          <p:cNvPr id="235" name="Google Shape;235;gf066481dba_1_143"/>
          <p:cNvPicPr preferRelativeResize="0"/>
          <p:nvPr/>
        </p:nvPicPr>
        <p:blipFill rotWithShape="1">
          <a:blip r:embed="rId3">
            <a:alphaModFix/>
          </a:blip>
          <a:srcRect b="0" l="0" r="0" t="0"/>
          <a:stretch/>
        </p:blipFill>
        <p:spPr>
          <a:xfrm>
            <a:off x="4832400" y="1175713"/>
            <a:ext cx="3999900" cy="33699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efc827e56d_0_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tr" sz="5300"/>
              <a:t>Temel İstatistik</a:t>
            </a:r>
            <a:endParaRPr sz="5300"/>
          </a:p>
          <a:p>
            <a:pPr indent="0" lvl="0" marL="0" rtl="0" algn="ctr">
              <a:spcBef>
                <a:spcPts val="0"/>
              </a:spcBef>
              <a:spcAft>
                <a:spcPts val="0"/>
              </a:spcAft>
              <a:buNone/>
            </a:pPr>
            <a:r>
              <a:t/>
            </a:r>
            <a:endParaRPr sz="4000"/>
          </a:p>
          <a:p>
            <a:pPr indent="0" lvl="0" marL="0" rtl="0" algn="ctr">
              <a:lnSpc>
                <a:spcPct val="150000"/>
              </a:lnSpc>
              <a:spcBef>
                <a:spcPts val="0"/>
              </a:spcBef>
              <a:spcAft>
                <a:spcPts val="0"/>
              </a:spcAft>
              <a:buNone/>
            </a:pPr>
            <a:r>
              <a:rPr lang="tr" sz="1550"/>
              <a:t>Betimsel İstatistik Kavramları</a:t>
            </a:r>
            <a:endParaRPr sz="1550"/>
          </a:p>
          <a:p>
            <a:pPr indent="0" lvl="0" marL="0" rtl="0" algn="ctr">
              <a:lnSpc>
                <a:spcPct val="150000"/>
              </a:lnSpc>
              <a:spcBef>
                <a:spcPts val="0"/>
              </a:spcBef>
              <a:spcAft>
                <a:spcPts val="0"/>
              </a:spcAft>
              <a:buNone/>
            </a:pPr>
            <a:r>
              <a:rPr lang="tr" sz="1550"/>
              <a:t>Çarpıklık Kavramı</a:t>
            </a:r>
            <a:endParaRPr sz="1550"/>
          </a:p>
          <a:p>
            <a:pPr indent="0" lvl="0" marL="0" rtl="0" algn="ctr">
              <a:lnSpc>
                <a:spcPct val="150000"/>
              </a:lnSpc>
              <a:spcBef>
                <a:spcPts val="0"/>
              </a:spcBef>
              <a:spcAft>
                <a:spcPts val="0"/>
              </a:spcAft>
              <a:buNone/>
            </a:pPr>
            <a:r>
              <a:rPr lang="tr" sz="1550"/>
              <a:t>Korelasyon ve Korelasyon Matrisi</a:t>
            </a:r>
            <a:endParaRPr sz="1550"/>
          </a:p>
          <a:p>
            <a:pPr indent="0" lvl="0" marL="0" rtl="0" algn="ctr">
              <a:lnSpc>
                <a:spcPct val="150000"/>
              </a:lnSpc>
              <a:spcBef>
                <a:spcPts val="0"/>
              </a:spcBef>
              <a:spcAft>
                <a:spcPts val="0"/>
              </a:spcAft>
              <a:buNone/>
            </a:pPr>
            <a:r>
              <a:rPr lang="tr" sz="1550"/>
              <a:t>Simpsons Paradox</a:t>
            </a:r>
            <a:endParaRPr sz="1550"/>
          </a:p>
          <a:p>
            <a:pPr indent="0" lvl="0" marL="0" rtl="0" algn="ctr">
              <a:lnSpc>
                <a:spcPct val="150000"/>
              </a:lnSpc>
              <a:spcBef>
                <a:spcPts val="0"/>
              </a:spcBef>
              <a:spcAft>
                <a:spcPts val="0"/>
              </a:spcAft>
              <a:buNone/>
            </a:pPr>
            <a:r>
              <a:rPr lang="tr" sz="1550"/>
              <a:t>Anscombe Quartet</a:t>
            </a:r>
            <a:endParaRPr sz="1550"/>
          </a:p>
          <a:p>
            <a:pPr indent="0" lvl="0" marL="0" rtl="0" algn="ctr">
              <a:lnSpc>
                <a:spcPct val="150000"/>
              </a:lnSpc>
              <a:spcBef>
                <a:spcPts val="0"/>
              </a:spcBef>
              <a:spcAft>
                <a:spcPts val="0"/>
              </a:spcAft>
              <a:buNone/>
            </a:pPr>
            <a:r>
              <a:rPr lang="tr" sz="1550"/>
              <a:t>Veri Dağılımı ve Hipotez Testleri</a:t>
            </a:r>
            <a:endParaRPr sz="155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ed087d37f2_3_43"/>
          <p:cNvSpPr txBox="1"/>
          <p:nvPr>
            <p:ph idx="1" type="body"/>
          </p:nvPr>
        </p:nvSpPr>
        <p:spPr>
          <a:xfrm>
            <a:off x="311700" y="1152475"/>
            <a:ext cx="62580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Century"/>
              <a:buChar char="●"/>
            </a:pPr>
            <a:r>
              <a:rPr b="1" lang="tr"/>
              <a:t>Ortalama (Mean):</a:t>
            </a:r>
            <a:r>
              <a:rPr lang="tr"/>
              <a:t> B</a:t>
            </a:r>
            <a:r>
              <a:rPr lang="tr"/>
              <a:t>ir veri setindeki tüm gözlemlerin toplamının toplam gözlem sayısına oranıdır</a:t>
            </a:r>
            <a:endParaRPr/>
          </a:p>
          <a:p>
            <a:pPr indent="-317500" lvl="0" marL="457200" rtl="0" algn="l">
              <a:lnSpc>
                <a:spcPct val="150000"/>
              </a:lnSpc>
              <a:spcBef>
                <a:spcPts val="0"/>
              </a:spcBef>
              <a:spcAft>
                <a:spcPts val="0"/>
              </a:spcAft>
              <a:buClr>
                <a:schemeClr val="dk1"/>
              </a:buClr>
              <a:buSzPts val="1400"/>
              <a:buFont typeface="Century"/>
              <a:buChar char="●"/>
            </a:pPr>
            <a:r>
              <a:rPr b="1" lang="tr"/>
              <a:t>Medyan (Median): </a:t>
            </a:r>
            <a:r>
              <a:rPr lang="tr"/>
              <a:t>S</a:t>
            </a:r>
            <a:r>
              <a:rPr lang="tr"/>
              <a:t>ıralanmış, artan veya azalan bir sayı listesinde ortadaki sayıdır</a:t>
            </a:r>
            <a:endParaRPr/>
          </a:p>
          <a:p>
            <a:pPr indent="-317500" lvl="0" marL="457200" rtl="0" algn="l">
              <a:lnSpc>
                <a:spcPct val="150000"/>
              </a:lnSpc>
              <a:spcBef>
                <a:spcPts val="0"/>
              </a:spcBef>
              <a:spcAft>
                <a:spcPts val="0"/>
              </a:spcAft>
              <a:buClr>
                <a:schemeClr val="dk1"/>
              </a:buClr>
              <a:buSzPts val="1400"/>
              <a:buFont typeface="Century"/>
              <a:buChar char="●"/>
            </a:pPr>
            <a:r>
              <a:rPr b="1" lang="tr"/>
              <a:t>Varyans (Variance): </a:t>
            </a:r>
            <a:r>
              <a:rPr lang="tr"/>
              <a:t>Varyans, veri noktalarının ortalama değerden ne kadar farklı olduğunun bir ölçüsüdür. Veri noktalarının ortalamaya olan uzaklıklarının karelerinin ortalamasıdır</a:t>
            </a:r>
            <a:endParaRPr/>
          </a:p>
          <a:p>
            <a:pPr indent="-317500" lvl="0" marL="457200" rtl="0" algn="l">
              <a:lnSpc>
                <a:spcPct val="150000"/>
              </a:lnSpc>
              <a:spcBef>
                <a:spcPts val="0"/>
              </a:spcBef>
              <a:spcAft>
                <a:spcPts val="0"/>
              </a:spcAft>
              <a:buClr>
                <a:schemeClr val="dk1"/>
              </a:buClr>
              <a:buSzPts val="1400"/>
              <a:buFont typeface="Century"/>
              <a:buChar char="●"/>
            </a:pPr>
            <a:r>
              <a:rPr b="1" lang="tr">
                <a:highlight>
                  <a:schemeClr val="lt1"/>
                </a:highlight>
              </a:rPr>
              <a:t>Standart Sapma (Standard Deviation): </a:t>
            </a:r>
            <a:r>
              <a:rPr lang="tr">
                <a:highlight>
                  <a:schemeClr val="lt1"/>
                </a:highlight>
              </a:rPr>
              <a:t>Standart sapma, bir veri kümesinin ortalamasına göre dağılımını ölçen bir istatistiktir. Varyansın karekökü alınarak bulunur ve orjinal verilerle aynı birimde ifade edilir</a:t>
            </a:r>
            <a:endParaRPr>
              <a:highlight>
                <a:schemeClr val="lt1"/>
              </a:highlight>
            </a:endParaRPr>
          </a:p>
          <a:p>
            <a:pPr indent="-317500" lvl="0" marL="457200" rtl="0" algn="l">
              <a:lnSpc>
                <a:spcPct val="150000"/>
              </a:lnSpc>
              <a:spcBef>
                <a:spcPts val="0"/>
              </a:spcBef>
              <a:spcAft>
                <a:spcPts val="0"/>
              </a:spcAft>
              <a:buClr>
                <a:schemeClr val="dk1"/>
              </a:buClr>
              <a:buSzPts val="1400"/>
              <a:buFont typeface="Century"/>
              <a:buChar char="●"/>
            </a:pPr>
            <a:r>
              <a:rPr b="1" lang="tr"/>
              <a:t>Mod (Mode): </a:t>
            </a:r>
            <a:r>
              <a:rPr lang="tr"/>
              <a:t> Veri noktaları içerisinde en çok tekrar eden değerdir</a:t>
            </a:r>
            <a:endParaRPr b="1">
              <a:solidFill>
                <a:srgbClr val="FF0000"/>
              </a:solidFill>
            </a:endParaRPr>
          </a:p>
        </p:txBody>
      </p:sp>
      <p:sp>
        <p:nvSpPr>
          <p:cNvPr id="246" name="Google Shape;246;ged087d37f2_3_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sz="2420"/>
              <a:t>Betimsel İstatistik Kavramları</a:t>
            </a:r>
            <a:endParaRPr sz="2420"/>
          </a:p>
        </p:txBody>
      </p:sp>
      <p:pic>
        <p:nvPicPr>
          <p:cNvPr id="247" name="Google Shape;247;ged087d37f2_3_43"/>
          <p:cNvPicPr preferRelativeResize="0"/>
          <p:nvPr/>
        </p:nvPicPr>
        <p:blipFill rotWithShape="1">
          <a:blip r:embed="rId3">
            <a:alphaModFix/>
          </a:blip>
          <a:srcRect b="0" l="0" r="0" t="0"/>
          <a:stretch/>
        </p:blipFill>
        <p:spPr>
          <a:xfrm>
            <a:off x="6328784" y="1912600"/>
            <a:ext cx="2503515" cy="572700"/>
          </a:xfrm>
          <a:prstGeom prst="rect">
            <a:avLst/>
          </a:prstGeom>
          <a:noFill/>
          <a:ln>
            <a:noFill/>
          </a:ln>
        </p:spPr>
      </p:pic>
      <p:pic>
        <p:nvPicPr>
          <p:cNvPr id="248" name="Google Shape;248;ged087d37f2_3_43"/>
          <p:cNvPicPr preferRelativeResize="0"/>
          <p:nvPr/>
        </p:nvPicPr>
        <p:blipFill rotWithShape="1">
          <a:blip r:embed="rId4">
            <a:alphaModFix/>
          </a:blip>
          <a:srcRect b="0" l="0" r="0" t="0"/>
          <a:stretch/>
        </p:blipFill>
        <p:spPr>
          <a:xfrm>
            <a:off x="6666399" y="2722000"/>
            <a:ext cx="2069150" cy="7875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f066481dba_0_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Çarpıklık (Skewness)</a:t>
            </a:r>
            <a:endParaRPr sz="2420"/>
          </a:p>
        </p:txBody>
      </p:sp>
      <p:sp>
        <p:nvSpPr>
          <p:cNvPr id="254" name="Google Shape;254;gf066481dba_0_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Çarpıklık, bir veri setinde normal dağılımdan sapan bir bozulma veya asimetriyi ifade eder. Dağılım eğrisi sola veya sağa kaydırılırsa çarpıklıktan söz edilebilir. Çarpıklık, belirli bir dağılımın normal bir dağılımdan ne ölçüde farklılık gösterdiğinin bir temsili olarak ölçülebilir.</a:t>
            </a:r>
            <a:endParaRPr/>
          </a:p>
          <a:p>
            <a:pPr indent="0" lvl="0" marL="0" rtl="0" algn="l">
              <a:spcBef>
                <a:spcPts val="1200"/>
              </a:spcBef>
              <a:spcAft>
                <a:spcPts val="1200"/>
              </a:spcAft>
              <a:buNone/>
            </a:pPr>
            <a:r>
              <a:rPr lang="tr"/>
              <a:t>Asimetrik bir dağılımda; negatif bir çarpıklık sol taraftaki kuyruğun sağdakinden daha uzun olduğunu (left-skewness) gösterirken, pozitif bir çarpıklık sağ taraftaki kuyruğun soldan daha uzun olduğunu (right-skewness) gösterir.</a:t>
            </a:r>
            <a:endParaRPr/>
          </a:p>
        </p:txBody>
      </p:sp>
      <p:pic>
        <p:nvPicPr>
          <p:cNvPr id="255" name="Google Shape;255;gf066481dba_0_92"/>
          <p:cNvPicPr preferRelativeResize="0"/>
          <p:nvPr/>
        </p:nvPicPr>
        <p:blipFill rotWithShape="1">
          <a:blip r:embed="rId3">
            <a:alphaModFix/>
          </a:blip>
          <a:srcRect b="26633" l="0" r="0" t="10315"/>
          <a:stretch/>
        </p:blipFill>
        <p:spPr>
          <a:xfrm>
            <a:off x="515388" y="3124100"/>
            <a:ext cx="8113224" cy="1516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f0de9dae20_0_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Veri Nedir?</a:t>
            </a:r>
            <a:endParaRPr sz="2420"/>
          </a:p>
        </p:txBody>
      </p:sp>
      <p:sp>
        <p:nvSpPr>
          <p:cNvPr id="69" name="Google Shape;69;gf0de9dae20_0_29"/>
          <p:cNvSpPr txBox="1"/>
          <p:nvPr>
            <p:ph idx="1" type="body"/>
          </p:nvPr>
        </p:nvSpPr>
        <p:spPr>
          <a:xfrm>
            <a:off x="311700" y="1152475"/>
            <a:ext cx="44145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tr"/>
              <a:t>Veriler, gözlem yoluyla toplanan, genellikle sayısal olan bilgi birimleridir.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tr"/>
              <a:t>Veriler, nitel veya nicel değişkenler seti iken, bir adet veri değişkenlerin tek bir örneğidir. </a:t>
            </a:r>
            <a:endParaRPr/>
          </a:p>
          <a:p>
            <a:pPr indent="0" lvl="0" marL="0" rtl="0" algn="l">
              <a:lnSpc>
                <a:spcPct val="150000"/>
              </a:lnSpc>
              <a:spcBef>
                <a:spcPts val="0"/>
              </a:spcBef>
              <a:spcAft>
                <a:spcPts val="0"/>
              </a:spcAft>
              <a:buNone/>
            </a:pPr>
            <a:r>
              <a:t/>
            </a:r>
            <a:endParaRPr sz="1300"/>
          </a:p>
          <a:p>
            <a:pPr indent="0" lvl="0" marL="0" rtl="0" algn="l">
              <a:lnSpc>
                <a:spcPct val="150000"/>
              </a:lnSpc>
              <a:spcBef>
                <a:spcPts val="0"/>
              </a:spcBef>
              <a:spcAft>
                <a:spcPts val="1200"/>
              </a:spcAft>
              <a:buNone/>
            </a:pPr>
            <a:r>
              <a:rPr i="1" lang="tr" sz="1300">
                <a:solidFill>
                  <a:srgbClr val="595959"/>
                </a:solidFill>
              </a:rPr>
              <a:t>Örneğin; bizi çevreleyen her şey bir tür veridir. Ev fiyatlarından araba kilometresine, hava tahmininden yürünen mesafeye kadar hayatımızdaki her şey devasa bir veri kümesidir.</a:t>
            </a:r>
            <a:endParaRPr i="1" sz="1300">
              <a:solidFill>
                <a:srgbClr val="595959"/>
              </a:solidFill>
            </a:endParaRPr>
          </a:p>
        </p:txBody>
      </p:sp>
      <p:pic>
        <p:nvPicPr>
          <p:cNvPr id="70" name="Google Shape;70;gf0de9dae20_0_29"/>
          <p:cNvPicPr preferRelativeResize="0"/>
          <p:nvPr/>
        </p:nvPicPr>
        <p:blipFill rotWithShape="1">
          <a:blip r:embed="rId3">
            <a:alphaModFix/>
          </a:blip>
          <a:srcRect b="4519" l="2892" r="2285" t="10691"/>
          <a:stretch/>
        </p:blipFill>
        <p:spPr>
          <a:xfrm>
            <a:off x="4859450" y="1263825"/>
            <a:ext cx="3972851" cy="3136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f5e97f6c46_0_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Korelasyon Nedir? </a:t>
            </a:r>
            <a:endParaRPr sz="2420"/>
          </a:p>
        </p:txBody>
      </p:sp>
      <p:sp>
        <p:nvSpPr>
          <p:cNvPr id="261" name="Google Shape;261;gf5e97f6c46_0_34"/>
          <p:cNvSpPr txBox="1"/>
          <p:nvPr>
            <p:ph idx="1" type="body"/>
          </p:nvPr>
        </p:nvSpPr>
        <p:spPr>
          <a:xfrm>
            <a:off x="311700" y="1152475"/>
            <a:ext cx="414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Korelasyon, iki değişkenin doğrusal olarak ne ölçüde ilişkili olduğunu ifade eden istatistiksel bir ölçüdür. -1 ile 1 arasında değer alır. </a:t>
            </a:r>
            <a:endParaRPr/>
          </a:p>
          <a:p>
            <a:pPr indent="0" lvl="0" marL="0" rtl="0" algn="l">
              <a:spcBef>
                <a:spcPts val="1200"/>
              </a:spcBef>
              <a:spcAft>
                <a:spcPts val="0"/>
              </a:spcAft>
              <a:buClr>
                <a:schemeClr val="dk1"/>
              </a:buClr>
              <a:buSzPts val="1100"/>
              <a:buFont typeface="Arial"/>
              <a:buNone/>
            </a:pPr>
            <a:r>
              <a:rPr lang="tr"/>
              <a:t>-1, güçlü ters orantıyı temsil ederken 1, güçlü doğru orantıyı temsil etmektedir. </a:t>
            </a:r>
            <a:endParaRPr/>
          </a:p>
          <a:p>
            <a:pPr indent="0" lvl="0" marL="0" rtl="0" algn="l">
              <a:spcBef>
                <a:spcPts val="1200"/>
              </a:spcBef>
              <a:spcAft>
                <a:spcPts val="0"/>
              </a:spcAft>
              <a:buClr>
                <a:schemeClr val="dk1"/>
              </a:buClr>
              <a:buSzPts val="1100"/>
              <a:buFont typeface="Arial"/>
              <a:buNone/>
            </a:pPr>
            <a:r>
              <a:rPr lang="tr"/>
              <a:t>Korelasyon değeri 0’a yaklaştıkça iki sütun arasındaki ilişki o kadar zayıflar.</a:t>
            </a:r>
            <a:endParaRPr/>
          </a:p>
          <a:p>
            <a:pPr indent="0" lvl="0" marL="0" rtl="0" algn="l">
              <a:spcBef>
                <a:spcPts val="1200"/>
              </a:spcBef>
              <a:spcAft>
                <a:spcPts val="1200"/>
              </a:spcAft>
              <a:buNone/>
            </a:pPr>
            <a:r>
              <a:rPr lang="tr"/>
              <a:t>Verideki tüm özelliklerin birbirleri arasındaki korelasyonlarına bakmak istenirse, korelasyon matrisi kullanılabilir.</a:t>
            </a:r>
            <a:endParaRPr/>
          </a:p>
        </p:txBody>
      </p:sp>
      <p:pic>
        <p:nvPicPr>
          <p:cNvPr id="262" name="Google Shape;262;gf5e97f6c46_0_34"/>
          <p:cNvPicPr preferRelativeResize="0"/>
          <p:nvPr/>
        </p:nvPicPr>
        <p:blipFill rotWithShape="1">
          <a:blip r:embed="rId3">
            <a:alphaModFix/>
          </a:blip>
          <a:srcRect b="11465" l="0" r="0" t="0"/>
          <a:stretch/>
        </p:blipFill>
        <p:spPr>
          <a:xfrm>
            <a:off x="4393800" y="1775500"/>
            <a:ext cx="4438500" cy="159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f066481dba_1_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Korelasyon Matrisi</a:t>
            </a:r>
            <a:endParaRPr/>
          </a:p>
        </p:txBody>
      </p:sp>
      <p:sp>
        <p:nvSpPr>
          <p:cNvPr id="268" name="Google Shape;268;gf066481dba_1_149"/>
          <p:cNvSpPr txBox="1"/>
          <p:nvPr>
            <p:ph idx="1" type="body"/>
          </p:nvPr>
        </p:nvSpPr>
        <p:spPr>
          <a:xfrm>
            <a:off x="311700" y="1152475"/>
            <a:ext cx="4379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
              <a:t>Bir korelasyon matrisi, tüm sütunların birbirileri ile arasındaki korelasyonunu gösteren bir matristir. </a:t>
            </a:r>
            <a:endParaRPr/>
          </a:p>
          <a:p>
            <a:pPr indent="0" lvl="0" marL="0" rtl="0" algn="l">
              <a:lnSpc>
                <a:spcPct val="115000"/>
              </a:lnSpc>
              <a:spcBef>
                <a:spcPts val="1200"/>
              </a:spcBef>
              <a:spcAft>
                <a:spcPts val="0"/>
              </a:spcAft>
              <a:buSzPts val="1400"/>
              <a:buNone/>
            </a:pPr>
            <a:r>
              <a:rPr lang="tr"/>
              <a:t>Bu ilişkinin gücünü temsil etmek için hem sayısal değerleri hem de renkleri kullanarak güçlü bir görselleştirme ile bu bilgilerin raporlanmasına olanak sağlar.</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SzPts val="1400"/>
              <a:buNone/>
            </a:pPr>
            <a:r>
              <a:rPr i="1" lang="tr">
                <a:solidFill>
                  <a:schemeClr val="dk2"/>
                </a:solidFill>
              </a:rPr>
              <a:t>Korelasyon matrisi heatmap görselleştirme yöntemi ile görselleştirilebilir. Bu görselleştirme sonucu yandaki gibi bir matrix elde edilir.</a:t>
            </a:r>
            <a:endParaRPr i="1">
              <a:solidFill>
                <a:schemeClr val="dk2"/>
              </a:solidFill>
            </a:endParaRPr>
          </a:p>
        </p:txBody>
      </p:sp>
      <p:pic>
        <p:nvPicPr>
          <p:cNvPr id="269" name="Google Shape;269;gf066481dba_1_149"/>
          <p:cNvPicPr preferRelativeResize="0"/>
          <p:nvPr/>
        </p:nvPicPr>
        <p:blipFill>
          <a:blip r:embed="rId3">
            <a:alphaModFix/>
          </a:blip>
          <a:stretch>
            <a:fillRect/>
          </a:stretch>
        </p:blipFill>
        <p:spPr>
          <a:xfrm>
            <a:off x="4876854" y="1017725"/>
            <a:ext cx="3955445" cy="341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f066481dba_1_18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Simpson Paradoksu</a:t>
            </a:r>
            <a:endParaRPr sz="2420"/>
          </a:p>
        </p:txBody>
      </p:sp>
      <p:sp>
        <p:nvSpPr>
          <p:cNvPr id="275" name="Google Shape;275;gf066481dba_1_18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Simpson Paradoksu, değerler içerisindeki ilişki göz ardı edildiğinde sonucun yanıltıcı olabileceğine dayanır.</a:t>
            </a:r>
            <a:endParaRPr/>
          </a:p>
          <a:p>
            <a:pPr indent="0" lvl="0" marL="0" rtl="0" algn="l">
              <a:spcBef>
                <a:spcPts val="1200"/>
              </a:spcBef>
              <a:spcAft>
                <a:spcPts val="0"/>
              </a:spcAft>
              <a:buNone/>
            </a:pPr>
            <a:r>
              <a:t/>
            </a:r>
            <a:endParaRPr sz="1300"/>
          </a:p>
          <a:p>
            <a:pPr indent="0" lvl="0" marL="0" rtl="0" algn="l">
              <a:spcBef>
                <a:spcPts val="1200"/>
              </a:spcBef>
              <a:spcAft>
                <a:spcPts val="0"/>
              </a:spcAft>
              <a:buNone/>
            </a:pPr>
            <a:r>
              <a:rPr i="1" lang="tr" sz="1300">
                <a:solidFill>
                  <a:schemeClr val="dk2"/>
                </a:solidFill>
              </a:rPr>
              <a:t>Örneğin, bir okul arşivindeki tüm öğrencilerin kitap okuyor/okumuyor olarak sınıflandırıldığını, ve kitap okuyanların mı yoksa okumayanların mı daha çok arkadaşı olduğunu araştıracağımızı hayal edelim. </a:t>
            </a:r>
            <a:endParaRPr i="1" sz="1300">
              <a:solidFill>
                <a:schemeClr val="dk2"/>
              </a:solidFill>
            </a:endParaRPr>
          </a:p>
          <a:p>
            <a:pPr indent="0" lvl="0" marL="0" rtl="0" algn="l">
              <a:lnSpc>
                <a:spcPct val="100000"/>
              </a:lnSpc>
              <a:spcBef>
                <a:spcPts val="1200"/>
              </a:spcBef>
              <a:spcAft>
                <a:spcPts val="0"/>
              </a:spcAft>
              <a:buNone/>
            </a:pPr>
            <a:r>
              <a:rPr i="1" lang="tr" sz="1300">
                <a:solidFill>
                  <a:schemeClr val="dk2"/>
                </a:solidFill>
              </a:rPr>
              <a:t>Bu tabloya baktığımızda kitap okumayanların daha çok arkadaşa sahip olduğunu düşünebiliriz.</a:t>
            </a:r>
            <a:endParaRPr i="1" sz="1300">
              <a:solidFill>
                <a:schemeClr val="dk2"/>
              </a:solidFill>
            </a:endParaRPr>
          </a:p>
        </p:txBody>
      </p:sp>
      <p:graphicFrame>
        <p:nvGraphicFramePr>
          <p:cNvPr id="276" name="Google Shape;276;gf066481dba_1_184"/>
          <p:cNvGraphicFramePr/>
          <p:nvPr/>
        </p:nvGraphicFramePr>
        <p:xfrm>
          <a:off x="4572000" y="1424625"/>
          <a:ext cx="3000000" cy="3000000"/>
        </p:xfrm>
        <a:graphic>
          <a:graphicData uri="http://schemas.openxmlformats.org/drawingml/2006/table">
            <a:tbl>
              <a:tblPr>
                <a:noFill/>
                <a:tableStyleId>{18BBA55B-4B87-4053-A11F-A4A7F742A9D6}</a:tableStyleId>
              </a:tblPr>
              <a:tblGrid>
                <a:gridCol w="1403625"/>
                <a:gridCol w="1428325"/>
                <a:gridCol w="1428325"/>
              </a:tblGrid>
              <a:tr h="896975">
                <a:tc>
                  <a:txBody>
                    <a:bodyPr/>
                    <a:lstStyle/>
                    <a:p>
                      <a:pPr indent="0" lvl="0" marL="0" rtl="0" algn="ctr">
                        <a:spcBef>
                          <a:spcPts val="0"/>
                        </a:spcBef>
                        <a:spcAft>
                          <a:spcPts val="0"/>
                        </a:spcAft>
                        <a:buNone/>
                      </a:pPr>
                      <a:r>
                        <a:rPr lang="tr">
                          <a:solidFill>
                            <a:schemeClr val="dk1"/>
                          </a:solidFill>
                          <a:latin typeface="Century"/>
                          <a:ea typeface="Century"/>
                          <a:cs typeface="Century"/>
                          <a:sym typeface="Century"/>
                        </a:rPr>
                        <a:t>Kitap</a:t>
                      </a:r>
                      <a:endParaRPr>
                        <a:solidFill>
                          <a:schemeClr val="dk1"/>
                        </a:solidFill>
                        <a:latin typeface="Century"/>
                        <a:ea typeface="Century"/>
                        <a:cs typeface="Century"/>
                        <a:sym typeface="Century"/>
                      </a:endParaRPr>
                    </a:p>
                  </a:txBody>
                  <a:tcPr marT="91425" marB="91425" marR="91425" marL="91425" anchor="ctr">
                    <a:lnB cap="flat" cmpd="sng" w="9525">
                      <a:solidFill>
                        <a:srgbClr val="999999"/>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Toplam Sayı </a:t>
                      </a:r>
                      <a:endParaRPr>
                        <a:solidFill>
                          <a:schemeClr val="lt1"/>
                        </a:solidFill>
                        <a:latin typeface="Century"/>
                        <a:ea typeface="Century"/>
                        <a:cs typeface="Century"/>
                        <a:sym typeface="Century"/>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Ortalama Arkadaş Sayısı </a:t>
                      </a:r>
                      <a:endParaRPr>
                        <a:solidFill>
                          <a:schemeClr val="lt1"/>
                        </a:solidFill>
                        <a:latin typeface="Century"/>
                        <a:ea typeface="Century"/>
                        <a:cs typeface="Century"/>
                        <a:sym typeface="Century"/>
                      </a:endParaRPr>
                    </a:p>
                  </a:txBody>
                  <a:tcPr marT="91425" marB="91425" marR="91425" marL="91425" anchor="ctr">
                    <a:solidFill>
                      <a:srgbClr val="3C78D8"/>
                    </a:solidFill>
                  </a:tcPr>
                </a:tc>
              </a:tr>
              <a:tr h="532825">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Okumuyor</a:t>
                      </a:r>
                      <a:endParaRPr>
                        <a:solidFill>
                          <a:schemeClr val="lt1"/>
                        </a:solidFill>
                        <a:latin typeface="Century"/>
                        <a:ea typeface="Century"/>
                        <a:cs typeface="Century"/>
                        <a:sym typeface="Century"/>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tr">
                          <a:solidFill>
                            <a:schemeClr val="dk1"/>
                          </a:solidFill>
                          <a:latin typeface="Century"/>
                          <a:ea typeface="Century"/>
                          <a:cs typeface="Century"/>
                          <a:sym typeface="Century"/>
                        </a:rPr>
                        <a:t>101</a:t>
                      </a:r>
                      <a:endParaRPr>
                        <a:solidFill>
                          <a:schemeClr val="dk1"/>
                        </a:solidFill>
                        <a:latin typeface="Century"/>
                        <a:ea typeface="Century"/>
                        <a:cs typeface="Century"/>
                        <a:sym typeface="Century"/>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tr">
                          <a:solidFill>
                            <a:schemeClr val="dk1"/>
                          </a:solidFill>
                          <a:latin typeface="Century"/>
                          <a:ea typeface="Century"/>
                          <a:cs typeface="Century"/>
                          <a:sym typeface="Century"/>
                        </a:rPr>
                        <a:t>8.2</a:t>
                      </a:r>
                      <a:endParaRPr>
                        <a:solidFill>
                          <a:schemeClr val="dk1"/>
                        </a:solidFill>
                        <a:latin typeface="Century"/>
                        <a:ea typeface="Century"/>
                        <a:cs typeface="Century"/>
                        <a:sym typeface="Century"/>
                      </a:endParaRPr>
                    </a:p>
                  </a:txBody>
                  <a:tcPr marT="91425" marB="91425" marR="91425" marL="91425"/>
                </a:tc>
              </a:tr>
              <a:tr h="578625">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Okuyor</a:t>
                      </a:r>
                      <a:endParaRPr>
                        <a:solidFill>
                          <a:schemeClr val="lt1"/>
                        </a:solidFill>
                        <a:latin typeface="Century"/>
                        <a:ea typeface="Century"/>
                        <a:cs typeface="Century"/>
                        <a:sym typeface="Century"/>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tr">
                          <a:solidFill>
                            <a:schemeClr val="dk1"/>
                          </a:solidFill>
                          <a:latin typeface="Century"/>
                          <a:ea typeface="Century"/>
                          <a:cs typeface="Century"/>
                          <a:sym typeface="Century"/>
                        </a:rPr>
                        <a:t>103</a:t>
                      </a:r>
                      <a:endParaRPr>
                        <a:solidFill>
                          <a:schemeClr val="dk1"/>
                        </a:solidFill>
                        <a:latin typeface="Century"/>
                        <a:ea typeface="Century"/>
                        <a:cs typeface="Century"/>
                        <a:sym typeface="Century"/>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tr">
                          <a:solidFill>
                            <a:schemeClr val="dk1"/>
                          </a:solidFill>
                          <a:latin typeface="Century"/>
                          <a:ea typeface="Century"/>
                          <a:cs typeface="Century"/>
                          <a:sym typeface="Century"/>
                        </a:rPr>
                        <a:t>6.5</a:t>
                      </a:r>
                      <a:endParaRPr>
                        <a:solidFill>
                          <a:schemeClr val="dk1"/>
                        </a:solidFill>
                        <a:latin typeface="Century"/>
                        <a:ea typeface="Century"/>
                        <a:cs typeface="Century"/>
                        <a:sym typeface="Century"/>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f066481dba_0_10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Simpson Paradoksu </a:t>
            </a:r>
            <a:endParaRPr sz="2420"/>
          </a:p>
        </p:txBody>
      </p:sp>
      <p:sp>
        <p:nvSpPr>
          <p:cNvPr id="282" name="Google Shape;282;gf066481dba_0_10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tr" sz="1300">
                <a:solidFill>
                  <a:schemeClr val="dk2"/>
                </a:solidFill>
              </a:rPr>
              <a:t>Örneğe devam edecek olursak; Yeni bir boyut ekleyip</a:t>
            </a:r>
            <a:r>
              <a:rPr i="1" lang="tr" sz="1300">
                <a:solidFill>
                  <a:schemeClr val="dk2"/>
                </a:solidFill>
              </a:rPr>
              <a:t> öğrencilerin okul derecesine baktığımızda hem ilkokulda hem de ortaokulda kitap okuyanların daha çok arkadaşı olduğunu görebiliriz. </a:t>
            </a:r>
            <a:endParaRPr i="1" sz="1300">
              <a:solidFill>
                <a:schemeClr val="dk2"/>
              </a:solidFill>
            </a:endParaRPr>
          </a:p>
          <a:p>
            <a:pPr indent="0" lvl="0" marL="0" rtl="0" algn="l">
              <a:lnSpc>
                <a:spcPct val="100000"/>
              </a:lnSpc>
              <a:spcBef>
                <a:spcPts val="1000"/>
              </a:spcBef>
              <a:spcAft>
                <a:spcPts val="0"/>
              </a:spcAft>
              <a:buNone/>
            </a:pPr>
            <a:r>
              <a:rPr i="1" lang="tr" sz="1300">
                <a:solidFill>
                  <a:schemeClr val="dk2"/>
                </a:solidFill>
              </a:rPr>
              <a:t>Yani, kitap okuma - ortalama arkadaş sayısı arasındaki korelasyon bir öncekinin tam tersi çıkmıştır. </a:t>
            </a:r>
            <a:endParaRPr i="1" sz="1300">
              <a:solidFill>
                <a:schemeClr val="dk2"/>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tr"/>
              <a:t>Bunun sebebi, korelasyonun, iki sütun arasındaki ilişkiyi </a:t>
            </a:r>
            <a:r>
              <a:rPr lang="tr">
                <a:highlight>
                  <a:srgbClr val="C9DAF8"/>
                </a:highlight>
              </a:rPr>
              <a:t>diğer her şeyin eşit olduğunu kabul ederek</a:t>
            </a:r>
            <a:r>
              <a:rPr lang="tr"/>
              <a:t> ölçüyor olmasıdır.</a:t>
            </a:r>
            <a:endParaRPr/>
          </a:p>
          <a:p>
            <a:pPr indent="0" lvl="0" marL="0" rtl="0" algn="l">
              <a:spcBef>
                <a:spcPts val="1000"/>
              </a:spcBef>
              <a:spcAft>
                <a:spcPts val="1000"/>
              </a:spcAft>
              <a:buNone/>
            </a:pPr>
            <a:r>
              <a:t/>
            </a:r>
            <a:endParaRPr/>
          </a:p>
        </p:txBody>
      </p:sp>
      <p:graphicFrame>
        <p:nvGraphicFramePr>
          <p:cNvPr id="283" name="Google Shape;283;gf066481dba_0_109"/>
          <p:cNvGraphicFramePr/>
          <p:nvPr/>
        </p:nvGraphicFramePr>
        <p:xfrm>
          <a:off x="4638050" y="1656788"/>
          <a:ext cx="3000000" cy="3000000"/>
        </p:xfrm>
        <a:graphic>
          <a:graphicData uri="http://schemas.openxmlformats.org/drawingml/2006/table">
            <a:tbl>
              <a:tblPr>
                <a:noFill/>
                <a:tableStyleId>{18BBA55B-4B87-4053-A11F-A4A7F742A9D6}</a:tableStyleId>
              </a:tblPr>
              <a:tblGrid>
                <a:gridCol w="1065075"/>
                <a:gridCol w="1065075"/>
                <a:gridCol w="1065075"/>
                <a:gridCol w="1065075"/>
              </a:tblGrid>
              <a:tr h="381000">
                <a:tc>
                  <a:txBody>
                    <a:bodyPr/>
                    <a:lstStyle/>
                    <a:p>
                      <a:pPr indent="0" lvl="0" marL="0" rtl="0" algn="ctr">
                        <a:spcBef>
                          <a:spcPts val="0"/>
                        </a:spcBef>
                        <a:spcAft>
                          <a:spcPts val="0"/>
                        </a:spcAft>
                        <a:buNone/>
                      </a:pPr>
                      <a:r>
                        <a:rPr lang="tr">
                          <a:latin typeface="Century"/>
                          <a:ea typeface="Century"/>
                          <a:cs typeface="Century"/>
                          <a:sym typeface="Century"/>
                        </a:rPr>
                        <a:t>Kitap</a:t>
                      </a:r>
                      <a:endParaRPr>
                        <a:latin typeface="Century"/>
                        <a:ea typeface="Century"/>
                        <a:cs typeface="Century"/>
                        <a:sym typeface="Century"/>
                      </a:endParaRPr>
                    </a:p>
                  </a:txBody>
                  <a:tcPr marT="91425" marB="91425" marR="91425" marL="91425" anchor="ctr">
                    <a:solidFill>
                      <a:srgbClr val="CFE2F3"/>
                    </a:solidFill>
                  </a:tcPr>
                </a:tc>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Okul</a:t>
                      </a:r>
                      <a:endParaRPr>
                        <a:solidFill>
                          <a:schemeClr val="lt1"/>
                        </a:solidFill>
                        <a:latin typeface="Century"/>
                        <a:ea typeface="Century"/>
                        <a:cs typeface="Century"/>
                        <a:sym typeface="Century"/>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Toplam Sayı</a:t>
                      </a:r>
                      <a:endParaRPr>
                        <a:solidFill>
                          <a:schemeClr val="lt1"/>
                        </a:solidFill>
                        <a:latin typeface="Century"/>
                        <a:ea typeface="Century"/>
                        <a:cs typeface="Century"/>
                        <a:sym typeface="Century"/>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lang="tr">
                          <a:solidFill>
                            <a:schemeClr val="lt1"/>
                          </a:solidFill>
                          <a:latin typeface="Century"/>
                          <a:ea typeface="Century"/>
                          <a:cs typeface="Century"/>
                          <a:sym typeface="Century"/>
                        </a:rPr>
                        <a:t>Ort. Arkadaş Sayısı</a:t>
                      </a:r>
                      <a:endParaRPr>
                        <a:solidFill>
                          <a:schemeClr val="lt1"/>
                        </a:solidFill>
                        <a:latin typeface="Century"/>
                        <a:ea typeface="Century"/>
                        <a:cs typeface="Century"/>
                        <a:sym typeface="Century"/>
                      </a:endParaRPr>
                    </a:p>
                  </a:txBody>
                  <a:tcPr marT="91425" marB="91425" marR="91425" marL="91425" anchor="ctr">
                    <a:solidFill>
                      <a:srgbClr val="3C78D8"/>
                    </a:solidFill>
                  </a:tcPr>
                </a:tc>
              </a:tr>
              <a:tr h="381000">
                <a:tc>
                  <a:txBody>
                    <a:bodyPr/>
                    <a:lstStyle/>
                    <a:p>
                      <a:pPr indent="0" lvl="0" marL="0" rtl="0" algn="l">
                        <a:spcBef>
                          <a:spcPts val="0"/>
                        </a:spcBef>
                        <a:spcAft>
                          <a:spcPts val="0"/>
                        </a:spcAft>
                        <a:buNone/>
                      </a:pPr>
                      <a:r>
                        <a:rPr lang="tr">
                          <a:solidFill>
                            <a:schemeClr val="lt1"/>
                          </a:solidFill>
                          <a:latin typeface="Century"/>
                          <a:ea typeface="Century"/>
                          <a:cs typeface="Century"/>
                          <a:sym typeface="Century"/>
                        </a:rPr>
                        <a:t>Okumuyor</a:t>
                      </a:r>
                      <a:endParaRPr>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lang="tr">
                          <a:latin typeface="Century"/>
                          <a:ea typeface="Century"/>
                          <a:cs typeface="Century"/>
                          <a:sym typeface="Century"/>
                        </a:rPr>
                        <a:t>Ortaokul</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35</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3.1</a:t>
                      </a:r>
                      <a:endParaRPr>
                        <a:latin typeface="Century"/>
                        <a:ea typeface="Century"/>
                        <a:cs typeface="Century"/>
                        <a:sym typeface="Century"/>
                      </a:endParaRPr>
                    </a:p>
                  </a:txBody>
                  <a:tcPr marT="91425" marB="91425" marR="91425" marL="91425"/>
                </a:tc>
              </a:tr>
              <a:tr h="381000">
                <a:tc>
                  <a:txBody>
                    <a:bodyPr/>
                    <a:lstStyle/>
                    <a:p>
                      <a:pPr indent="0" lvl="0" marL="0" rtl="0" algn="l">
                        <a:spcBef>
                          <a:spcPts val="0"/>
                        </a:spcBef>
                        <a:spcAft>
                          <a:spcPts val="0"/>
                        </a:spcAft>
                        <a:buNone/>
                      </a:pPr>
                      <a:r>
                        <a:rPr lang="tr">
                          <a:solidFill>
                            <a:schemeClr val="lt1"/>
                          </a:solidFill>
                          <a:latin typeface="Century"/>
                          <a:ea typeface="Century"/>
                          <a:cs typeface="Century"/>
                          <a:sym typeface="Century"/>
                        </a:rPr>
                        <a:t>Okuyor</a:t>
                      </a:r>
                      <a:endParaRPr>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lang="tr">
                          <a:latin typeface="Century"/>
                          <a:ea typeface="Century"/>
                          <a:cs typeface="Century"/>
                          <a:sym typeface="Century"/>
                        </a:rPr>
                        <a:t>Ortaokul</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70</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3.2</a:t>
                      </a:r>
                      <a:endParaRPr>
                        <a:latin typeface="Century"/>
                        <a:ea typeface="Century"/>
                        <a:cs typeface="Century"/>
                        <a:sym typeface="Century"/>
                      </a:endParaRPr>
                    </a:p>
                  </a:txBody>
                  <a:tcPr marT="91425" marB="91425" marR="91425" marL="91425"/>
                </a:tc>
              </a:tr>
              <a:tr h="381000">
                <a:tc>
                  <a:txBody>
                    <a:bodyPr/>
                    <a:lstStyle/>
                    <a:p>
                      <a:pPr indent="0" lvl="0" marL="0" rtl="0" algn="l">
                        <a:spcBef>
                          <a:spcPts val="0"/>
                        </a:spcBef>
                        <a:spcAft>
                          <a:spcPts val="0"/>
                        </a:spcAft>
                        <a:buNone/>
                      </a:pPr>
                      <a:r>
                        <a:rPr lang="tr">
                          <a:solidFill>
                            <a:schemeClr val="lt1"/>
                          </a:solidFill>
                          <a:latin typeface="Century"/>
                          <a:ea typeface="Century"/>
                          <a:cs typeface="Century"/>
                          <a:sym typeface="Century"/>
                        </a:rPr>
                        <a:t>Okumuyor</a:t>
                      </a:r>
                      <a:endParaRPr>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lang="tr">
                          <a:latin typeface="Century"/>
                          <a:ea typeface="Century"/>
                          <a:cs typeface="Century"/>
                          <a:sym typeface="Century"/>
                        </a:rPr>
                        <a:t>İlkokul</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66</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10.9</a:t>
                      </a:r>
                      <a:endParaRPr>
                        <a:latin typeface="Century"/>
                        <a:ea typeface="Century"/>
                        <a:cs typeface="Century"/>
                        <a:sym typeface="Century"/>
                      </a:endParaRPr>
                    </a:p>
                  </a:txBody>
                  <a:tcPr marT="91425" marB="91425" marR="91425" marL="91425"/>
                </a:tc>
              </a:tr>
              <a:tr h="381000">
                <a:tc>
                  <a:txBody>
                    <a:bodyPr/>
                    <a:lstStyle/>
                    <a:p>
                      <a:pPr indent="0" lvl="0" marL="0" rtl="0" algn="l">
                        <a:spcBef>
                          <a:spcPts val="0"/>
                        </a:spcBef>
                        <a:spcAft>
                          <a:spcPts val="0"/>
                        </a:spcAft>
                        <a:buNone/>
                      </a:pPr>
                      <a:r>
                        <a:rPr lang="tr">
                          <a:solidFill>
                            <a:schemeClr val="lt1"/>
                          </a:solidFill>
                          <a:latin typeface="Century"/>
                          <a:ea typeface="Century"/>
                          <a:cs typeface="Century"/>
                          <a:sym typeface="Century"/>
                        </a:rPr>
                        <a:t>Okuyor</a:t>
                      </a:r>
                      <a:endParaRPr>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lang="tr">
                          <a:latin typeface="Century"/>
                          <a:ea typeface="Century"/>
                          <a:cs typeface="Century"/>
                          <a:sym typeface="Century"/>
                        </a:rPr>
                        <a:t>İlkokul</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33</a:t>
                      </a:r>
                      <a:endParaRPr>
                        <a:latin typeface="Century"/>
                        <a:ea typeface="Century"/>
                        <a:cs typeface="Century"/>
                        <a:sym typeface="Century"/>
                      </a:endParaRPr>
                    </a:p>
                  </a:txBody>
                  <a:tcPr marT="91425" marB="91425" marR="91425" marL="91425"/>
                </a:tc>
                <a:tc>
                  <a:txBody>
                    <a:bodyPr/>
                    <a:lstStyle/>
                    <a:p>
                      <a:pPr indent="0" lvl="0" marL="0" rtl="0" algn="ctr">
                        <a:spcBef>
                          <a:spcPts val="0"/>
                        </a:spcBef>
                        <a:spcAft>
                          <a:spcPts val="0"/>
                        </a:spcAft>
                        <a:buNone/>
                      </a:pPr>
                      <a:r>
                        <a:rPr lang="tr">
                          <a:latin typeface="Century"/>
                          <a:ea typeface="Century"/>
                          <a:cs typeface="Century"/>
                          <a:sym typeface="Century"/>
                        </a:rPr>
                        <a:t>13.4</a:t>
                      </a:r>
                      <a:endParaRPr>
                        <a:latin typeface="Century"/>
                        <a:ea typeface="Century"/>
                        <a:cs typeface="Century"/>
                        <a:sym typeface="Century"/>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f0de9db29e_0_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420"/>
              <a:t>Anscombe Dörtlüsü (Anscombe Quartet)</a:t>
            </a:r>
            <a:endParaRPr sz="2420"/>
          </a:p>
          <a:p>
            <a:pPr indent="0" lvl="0" marL="0" rtl="0" algn="l">
              <a:spcBef>
                <a:spcPts val="0"/>
              </a:spcBef>
              <a:spcAft>
                <a:spcPts val="0"/>
              </a:spcAft>
              <a:buSzPts val="990"/>
              <a:buNone/>
            </a:pPr>
            <a:r>
              <a:t/>
            </a:r>
            <a:endParaRPr sz="2520"/>
          </a:p>
        </p:txBody>
      </p:sp>
      <p:sp>
        <p:nvSpPr>
          <p:cNvPr id="289" name="Google Shape;289;gf0de9db29e_0_23"/>
          <p:cNvSpPr txBox="1"/>
          <p:nvPr>
            <p:ph idx="1" type="body"/>
          </p:nvPr>
        </p:nvSpPr>
        <p:spPr>
          <a:xfrm>
            <a:off x="311700" y="1152475"/>
            <a:ext cx="457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Anscombe'un dörtlüsü, hemen hemen aynı basit tanımlayıcı istatistiklere sahip (ortalama, varyans, korelasyon, regresyon), ancak çok farklı dağılımlarda olan ve grafiklendiğinde </a:t>
            </a:r>
            <a:r>
              <a:rPr lang="tr">
                <a:highlight>
                  <a:srgbClr val="C9DAF8"/>
                </a:highlight>
              </a:rPr>
              <a:t>çok farklı görünen dört veri kümesinden</a:t>
            </a:r>
            <a:r>
              <a:rPr lang="tr"/>
              <a:t> oluşur. </a:t>
            </a:r>
            <a:endParaRPr/>
          </a:p>
          <a:p>
            <a:pPr indent="0" lvl="0" marL="0" rtl="0" algn="l">
              <a:spcBef>
                <a:spcPts val="1200"/>
              </a:spcBef>
              <a:spcAft>
                <a:spcPts val="0"/>
              </a:spcAft>
              <a:buClr>
                <a:schemeClr val="dk1"/>
              </a:buClr>
              <a:buSzPts val="1100"/>
              <a:buFont typeface="Arial"/>
              <a:buNone/>
            </a:pPr>
            <a:r>
              <a:rPr lang="tr">
                <a:highlight>
                  <a:schemeClr val="lt1"/>
                </a:highlight>
              </a:rPr>
              <a:t>Her veri kümesi 11 nokta (x,y) içerir.</a:t>
            </a:r>
            <a:r>
              <a:rPr lang="tr">
                <a:highlight>
                  <a:srgbClr val="C9DAF8"/>
                </a:highlight>
              </a:rPr>
              <a:t> </a:t>
            </a:r>
            <a:endParaRPr/>
          </a:p>
          <a:p>
            <a:pPr indent="0" lvl="0" marL="0" rtl="0" algn="l">
              <a:lnSpc>
                <a:spcPct val="115000"/>
              </a:lnSpc>
              <a:spcBef>
                <a:spcPts val="1200"/>
              </a:spcBef>
              <a:spcAft>
                <a:spcPts val="0"/>
              </a:spcAft>
              <a:buNone/>
            </a:pPr>
            <a:r>
              <a:t/>
            </a:r>
            <a:endParaRPr>
              <a:highlight>
                <a:srgbClr val="FFF2CC"/>
              </a:highlight>
            </a:endParaRPr>
          </a:p>
          <a:p>
            <a:pPr indent="0" lvl="0" marL="0" rtl="0" algn="l">
              <a:lnSpc>
                <a:spcPct val="115000"/>
              </a:lnSpc>
              <a:spcBef>
                <a:spcPts val="0"/>
              </a:spcBef>
              <a:spcAft>
                <a:spcPts val="0"/>
              </a:spcAft>
              <a:buNone/>
            </a:pPr>
            <a:r>
              <a:t/>
            </a:r>
            <a:endParaRPr>
              <a:highlight>
                <a:srgbClr val="FFF2CC"/>
              </a:highlight>
            </a:endParaRPr>
          </a:p>
          <a:p>
            <a:pPr indent="0" lvl="0" marL="0" rtl="0" algn="l">
              <a:lnSpc>
                <a:spcPct val="115000"/>
              </a:lnSpc>
              <a:spcBef>
                <a:spcPts val="0"/>
              </a:spcBef>
              <a:spcAft>
                <a:spcPts val="0"/>
              </a:spcAft>
              <a:buNone/>
            </a:pPr>
            <a:r>
              <a:rPr i="1" lang="tr">
                <a:highlight>
                  <a:srgbClr val="FFF2CC"/>
                </a:highlight>
              </a:rPr>
              <a:t>“Numerical calculations are exact, but graphs are rough”</a:t>
            </a:r>
            <a:endParaRPr i="1">
              <a:highlight>
                <a:srgbClr val="FFF2CC"/>
              </a:highlight>
            </a:endParaRPr>
          </a:p>
          <a:p>
            <a:pPr indent="-317500" lvl="0" marL="457200" rtl="0" algn="l">
              <a:lnSpc>
                <a:spcPct val="115000"/>
              </a:lnSpc>
              <a:spcBef>
                <a:spcPts val="0"/>
              </a:spcBef>
              <a:spcAft>
                <a:spcPts val="0"/>
              </a:spcAft>
              <a:buSzPts val="1400"/>
              <a:buChar char="-"/>
            </a:pPr>
            <a:r>
              <a:rPr lang="tr">
                <a:highlight>
                  <a:srgbClr val="FFF2CC"/>
                </a:highlight>
              </a:rPr>
              <a:t>Francis Anscombe</a:t>
            </a:r>
            <a:endParaRPr>
              <a:highlight>
                <a:srgbClr val="FFF2CC"/>
              </a:highlight>
            </a:endParaRPr>
          </a:p>
        </p:txBody>
      </p:sp>
      <p:pic>
        <p:nvPicPr>
          <p:cNvPr id="290" name="Google Shape;290;gf0de9db29e_0_23"/>
          <p:cNvPicPr preferRelativeResize="0"/>
          <p:nvPr/>
        </p:nvPicPr>
        <p:blipFill>
          <a:blip r:embed="rId3">
            <a:alphaModFix/>
          </a:blip>
          <a:stretch>
            <a:fillRect/>
          </a:stretch>
        </p:blipFill>
        <p:spPr>
          <a:xfrm>
            <a:off x="5118827" y="1152475"/>
            <a:ext cx="3713474"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ed98c9aa3f_0_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Veri Dağılımı</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ed98c9aa3f_0_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Veri ve </a:t>
            </a:r>
            <a:r>
              <a:rPr lang="tr" sz="2420"/>
              <a:t>Dağılım</a:t>
            </a:r>
            <a:endParaRPr sz="2420"/>
          </a:p>
        </p:txBody>
      </p:sp>
      <p:sp>
        <p:nvSpPr>
          <p:cNvPr id="301" name="Google Shape;301;ged98c9aa3f_0_48"/>
          <p:cNvSpPr txBox="1"/>
          <p:nvPr>
            <p:ph idx="1" type="body"/>
          </p:nvPr>
        </p:nvSpPr>
        <p:spPr>
          <a:xfrm>
            <a:off x="311700" y="1152475"/>
            <a:ext cx="360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Veri dağılımı, verilerin tüm olası değerlerini </a:t>
            </a:r>
            <a:r>
              <a:rPr lang="tr"/>
              <a:t>veya aralıklarını </a:t>
            </a:r>
            <a:r>
              <a:rPr lang="tr"/>
              <a:t>gösterir. Ayrıca her bir değerin frekansını da nicelleştirir. </a:t>
            </a:r>
            <a:endParaRPr/>
          </a:p>
          <a:p>
            <a:pPr indent="0" lvl="0" marL="0" rtl="0" algn="l">
              <a:spcBef>
                <a:spcPts val="1200"/>
              </a:spcBef>
              <a:spcAft>
                <a:spcPts val="0"/>
              </a:spcAft>
              <a:buNone/>
            </a:pPr>
            <a:r>
              <a:rPr lang="tr"/>
              <a:t>Verinin karakteristik özellikleri (dengeli, dengesiz vb) veri noktalarının frekansına veya dağılımına bakarak anlaşılabilir. </a:t>
            </a:r>
            <a:endParaRPr/>
          </a:p>
          <a:p>
            <a:pPr indent="0" lvl="0" marL="0" rtl="0" algn="l">
              <a:spcBef>
                <a:spcPts val="1200"/>
              </a:spcBef>
              <a:spcAft>
                <a:spcPts val="1200"/>
              </a:spcAft>
              <a:buNone/>
            </a:pPr>
            <a:r>
              <a:rPr lang="tr"/>
              <a:t>Dağılım analizi sonucunda, ihtiyaç olursa veri ön işlenir.</a:t>
            </a:r>
            <a:endParaRPr/>
          </a:p>
        </p:txBody>
      </p:sp>
      <p:pic>
        <p:nvPicPr>
          <p:cNvPr id="302" name="Google Shape;302;ged98c9aa3f_0_48"/>
          <p:cNvPicPr preferRelativeResize="0"/>
          <p:nvPr/>
        </p:nvPicPr>
        <p:blipFill>
          <a:blip r:embed="rId3">
            <a:alphaModFix/>
          </a:blip>
          <a:stretch>
            <a:fillRect/>
          </a:stretch>
        </p:blipFill>
        <p:spPr>
          <a:xfrm>
            <a:off x="4108775" y="1559862"/>
            <a:ext cx="4723525" cy="2601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ed98c9aa3f_0_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Gaussian(Normal) Dağılım</a:t>
            </a:r>
            <a:endParaRPr sz="2420"/>
          </a:p>
        </p:txBody>
      </p:sp>
      <p:sp>
        <p:nvSpPr>
          <p:cNvPr id="308" name="Google Shape;308;ged98c9aa3f_0_57"/>
          <p:cNvSpPr txBox="1"/>
          <p:nvPr>
            <p:ph idx="1" type="body"/>
          </p:nvPr>
        </p:nvSpPr>
        <p:spPr>
          <a:xfrm>
            <a:off x="311700" y="1152475"/>
            <a:ext cx="4430100" cy="3626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78571"/>
              <a:buFont typeface="Arial"/>
              <a:buNone/>
            </a:pPr>
            <a:r>
              <a:rPr lang="tr"/>
              <a:t>O</a:t>
            </a:r>
            <a:r>
              <a:rPr lang="tr"/>
              <a:t>rtalaması etrafında simetrik olan sürekli bir olasılık dağılımı olan normal dağılım, bir değişkenin değerlerinin nasıl dağıldığını tanımlar.</a:t>
            </a:r>
            <a:endParaRPr/>
          </a:p>
          <a:p>
            <a:pPr indent="0" lvl="0" marL="0" rtl="0" algn="l">
              <a:spcBef>
                <a:spcPts val="1200"/>
              </a:spcBef>
              <a:spcAft>
                <a:spcPts val="0"/>
              </a:spcAft>
              <a:buClr>
                <a:schemeClr val="dk1"/>
              </a:buClr>
              <a:buSzPct val="78571"/>
              <a:buFont typeface="Arial"/>
              <a:buNone/>
            </a:pPr>
            <a:r>
              <a:rPr lang="tr"/>
              <a:t>Normal dağılım aşağıdaki özelliklere sahiptir;</a:t>
            </a:r>
            <a:endParaRPr/>
          </a:p>
          <a:p>
            <a:pPr indent="-310832" lvl="0" marL="457200" rtl="0" algn="l">
              <a:spcBef>
                <a:spcPts val="1200"/>
              </a:spcBef>
              <a:spcAft>
                <a:spcPts val="0"/>
              </a:spcAft>
              <a:buSzPct val="100000"/>
              <a:buChar char="●"/>
            </a:pPr>
            <a:r>
              <a:rPr lang="tr"/>
              <a:t>Ortalama, mod ve medyan birbiriyle örtüşür</a:t>
            </a:r>
            <a:endParaRPr/>
          </a:p>
          <a:p>
            <a:pPr indent="-310832" lvl="0" marL="457200" rtl="0" algn="l">
              <a:spcBef>
                <a:spcPts val="0"/>
              </a:spcBef>
              <a:spcAft>
                <a:spcPts val="0"/>
              </a:spcAft>
              <a:buSzPct val="100000"/>
              <a:buChar char="●"/>
            </a:pPr>
            <a:r>
              <a:rPr lang="tr"/>
              <a:t>Dağılım, çan şeklinde bir dağılım eğrisine sahiptir</a:t>
            </a:r>
            <a:endParaRPr/>
          </a:p>
          <a:p>
            <a:pPr indent="-310832" lvl="0" marL="457200" rtl="0" algn="l">
              <a:spcBef>
                <a:spcPts val="0"/>
              </a:spcBef>
              <a:spcAft>
                <a:spcPts val="0"/>
              </a:spcAft>
              <a:buSzPct val="100000"/>
              <a:buChar char="●"/>
            </a:pPr>
            <a:r>
              <a:rPr lang="tr"/>
              <a:t>Dağılım eğrisi merkeze simetriktir</a:t>
            </a:r>
            <a:endParaRPr/>
          </a:p>
          <a:p>
            <a:pPr indent="-310832" lvl="0" marL="457200" rtl="0" algn="l">
              <a:spcBef>
                <a:spcPts val="0"/>
              </a:spcBef>
              <a:spcAft>
                <a:spcPts val="0"/>
              </a:spcAft>
              <a:buSzPct val="100000"/>
              <a:buChar char="●"/>
            </a:pPr>
            <a:r>
              <a:rPr lang="tr"/>
              <a:t>Eğrinin altında kalan alan 1'e eşittir</a:t>
            </a:r>
            <a:endParaRPr/>
          </a:p>
          <a:p>
            <a:pPr indent="0" lvl="0" marL="0" rtl="0" algn="l">
              <a:spcBef>
                <a:spcPts val="1200"/>
              </a:spcBef>
              <a:spcAft>
                <a:spcPts val="0"/>
              </a:spcAft>
              <a:buNone/>
            </a:pPr>
            <a:r>
              <a:rPr lang="tr"/>
              <a:t>Formül notasyonunda;</a:t>
            </a:r>
            <a:endParaRPr/>
          </a:p>
          <a:p>
            <a:pPr indent="-310832" lvl="0" marL="457200" rtl="0" algn="l">
              <a:spcBef>
                <a:spcPts val="1200"/>
              </a:spcBef>
              <a:spcAft>
                <a:spcPts val="0"/>
              </a:spcAft>
              <a:buSzPct val="100000"/>
              <a:buChar char="●"/>
            </a:pPr>
            <a:r>
              <a:rPr lang="tr"/>
              <a:t>μ = Mean value</a:t>
            </a:r>
            <a:endParaRPr/>
          </a:p>
          <a:p>
            <a:pPr indent="-310832" lvl="0" marL="457200" rtl="0" algn="l">
              <a:spcBef>
                <a:spcPts val="0"/>
              </a:spcBef>
              <a:spcAft>
                <a:spcPts val="0"/>
              </a:spcAft>
              <a:buSzPct val="100000"/>
              <a:buChar char="●"/>
            </a:pPr>
            <a:r>
              <a:rPr lang="tr"/>
              <a:t>σ = Olasılığın standart olasılık dağılımı</a:t>
            </a:r>
            <a:endParaRPr/>
          </a:p>
          <a:p>
            <a:pPr indent="-310832" lvl="0" marL="457200" rtl="0" algn="l">
              <a:spcBef>
                <a:spcPts val="0"/>
              </a:spcBef>
              <a:spcAft>
                <a:spcPts val="0"/>
              </a:spcAft>
              <a:buSzPct val="100000"/>
              <a:buChar char="●"/>
            </a:pPr>
            <a:r>
              <a:rPr lang="tr"/>
              <a:t>x = Rastgele değişken</a:t>
            </a:r>
            <a:endParaRPr/>
          </a:p>
          <a:p>
            <a:pPr indent="0" lvl="0" marL="0" rtl="0" algn="l">
              <a:spcBef>
                <a:spcPts val="1200"/>
              </a:spcBef>
              <a:spcAft>
                <a:spcPts val="1200"/>
              </a:spcAft>
              <a:buNone/>
            </a:pPr>
            <a:r>
              <a:rPr lang="tr"/>
              <a:t>Ortalama (μ) = 0 ve standart sapma (σ) = 1 ise dağılım normal kabul edilir.</a:t>
            </a:r>
            <a:endParaRPr/>
          </a:p>
        </p:txBody>
      </p:sp>
      <p:pic>
        <p:nvPicPr>
          <p:cNvPr id="309" name="Google Shape;309;ged98c9aa3f_0_57"/>
          <p:cNvPicPr preferRelativeResize="0"/>
          <p:nvPr/>
        </p:nvPicPr>
        <p:blipFill rotWithShape="1">
          <a:blip r:embed="rId3">
            <a:alphaModFix/>
          </a:blip>
          <a:srcRect b="17233" l="10728" r="9975" t="25741"/>
          <a:stretch/>
        </p:blipFill>
        <p:spPr>
          <a:xfrm>
            <a:off x="4679699" y="1448849"/>
            <a:ext cx="4152525" cy="1433600"/>
          </a:xfrm>
          <a:prstGeom prst="rect">
            <a:avLst/>
          </a:prstGeom>
          <a:noFill/>
          <a:ln>
            <a:noFill/>
          </a:ln>
        </p:spPr>
      </p:pic>
      <p:pic>
        <p:nvPicPr>
          <p:cNvPr id="310" name="Google Shape;310;ged98c9aa3f_0_57"/>
          <p:cNvPicPr preferRelativeResize="0"/>
          <p:nvPr/>
        </p:nvPicPr>
        <p:blipFill rotWithShape="1">
          <a:blip r:embed="rId4">
            <a:alphaModFix/>
          </a:blip>
          <a:srcRect b="12110" l="11498" r="44729" t="25785"/>
          <a:stretch/>
        </p:blipFill>
        <p:spPr>
          <a:xfrm>
            <a:off x="5048960" y="3313563"/>
            <a:ext cx="3155777" cy="865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efb715b8ee_3_2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t-Dağılımı</a:t>
            </a:r>
            <a:endParaRPr sz="2420"/>
          </a:p>
        </p:txBody>
      </p:sp>
      <p:sp>
        <p:nvSpPr>
          <p:cNvPr id="316" name="Google Shape;316;gefb715b8ee_3_262"/>
          <p:cNvSpPr txBox="1"/>
          <p:nvPr>
            <p:ph idx="1" type="body"/>
          </p:nvPr>
        </p:nvSpPr>
        <p:spPr>
          <a:xfrm>
            <a:off x="311700" y="1152475"/>
            <a:ext cx="5615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a:t>Popülasyonun standart sapması bilinmediğinde ve gözlemler normal olarak dağılmış bir popülasyondan geldiğinde betimsel istatistik için kullanılan bir sürekli olasılık dağılımıdır.</a:t>
            </a:r>
            <a:endParaRPr/>
          </a:p>
          <a:p>
            <a:pPr indent="0" lvl="0" marL="0" rtl="0" algn="l">
              <a:spcBef>
                <a:spcPts val="1200"/>
              </a:spcBef>
              <a:spcAft>
                <a:spcPts val="0"/>
              </a:spcAft>
              <a:buNone/>
            </a:pPr>
            <a:r>
              <a:rPr lang="tr">
                <a:highlight>
                  <a:srgbClr val="C9DAF8"/>
                </a:highlight>
              </a:rPr>
              <a:t>Örnek sayısı az olduğunda normal dağılım yerine kullanılır.</a:t>
            </a:r>
            <a:r>
              <a:rPr lang="tr"/>
              <a:t> Örneklem boyutu ne kadar büyük olursa, t dağılımı o kadar normal dağılıma benzer.</a:t>
            </a:r>
            <a:endParaRPr/>
          </a:p>
          <a:p>
            <a:pPr indent="0" lvl="0" marL="0" rtl="0" algn="l">
              <a:spcBef>
                <a:spcPts val="1200"/>
              </a:spcBef>
              <a:spcAft>
                <a:spcPts val="0"/>
              </a:spcAft>
              <a:buClr>
                <a:schemeClr val="dk1"/>
              </a:buClr>
              <a:buSzPts val="1100"/>
              <a:buFont typeface="Arial"/>
              <a:buNone/>
            </a:pPr>
            <a:r>
              <a:rPr lang="tr"/>
              <a:t>t dağılımı aşağıdaki özelliklere sahiptir;</a:t>
            </a:r>
            <a:endParaRPr/>
          </a:p>
          <a:p>
            <a:pPr indent="-317500" lvl="0" marL="457200" rtl="0" algn="l">
              <a:spcBef>
                <a:spcPts val="1200"/>
              </a:spcBef>
              <a:spcAft>
                <a:spcPts val="0"/>
              </a:spcAft>
              <a:buSzPts val="1400"/>
              <a:buChar char="●"/>
            </a:pPr>
            <a:r>
              <a:rPr lang="tr"/>
              <a:t>Normal dağılıma benzer şekilde, t-dağılımı çan şeklinde bir eğriye sahiptir ve ortalama sıfır olduğunda simetriktir</a:t>
            </a:r>
            <a:endParaRPr/>
          </a:p>
          <a:p>
            <a:pPr indent="-317500" lvl="0" marL="457200" rtl="0" algn="l">
              <a:spcBef>
                <a:spcPts val="0"/>
              </a:spcBef>
              <a:spcAft>
                <a:spcPts val="0"/>
              </a:spcAft>
              <a:buSzPts val="1400"/>
              <a:buChar char="●"/>
            </a:pPr>
            <a:r>
              <a:rPr lang="tr"/>
              <a:t>Varyans değeri her zaman birden fazladır</a:t>
            </a:r>
            <a:endParaRPr/>
          </a:p>
          <a:p>
            <a:pPr indent="-317500" lvl="0" marL="457200" rtl="0" algn="l">
              <a:spcBef>
                <a:spcPts val="0"/>
              </a:spcBef>
              <a:spcAft>
                <a:spcPts val="0"/>
              </a:spcAft>
              <a:buSzPts val="1400"/>
              <a:buChar char="●"/>
            </a:pPr>
            <a:r>
              <a:rPr lang="tr"/>
              <a:t>Dikkate alınan örneklem büyüklüğünün 30'dan büyük olduğu durumlarda normal dağılım gibi davranır</a:t>
            </a:r>
            <a:endParaRPr/>
          </a:p>
        </p:txBody>
      </p:sp>
      <p:pic>
        <p:nvPicPr>
          <p:cNvPr id="317" name="Google Shape;317;gefb715b8ee_3_262"/>
          <p:cNvPicPr preferRelativeResize="0"/>
          <p:nvPr/>
        </p:nvPicPr>
        <p:blipFill rotWithShape="1">
          <a:blip r:embed="rId3">
            <a:alphaModFix/>
          </a:blip>
          <a:srcRect b="7450" l="25008" r="28843" t="8650"/>
          <a:stretch/>
        </p:blipFill>
        <p:spPr>
          <a:xfrm>
            <a:off x="6101375" y="1380188"/>
            <a:ext cx="2730924" cy="2383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efb715b8ee_3_2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Serbestlik Derecesi</a:t>
            </a:r>
            <a:endParaRPr sz="2420"/>
          </a:p>
        </p:txBody>
      </p:sp>
      <p:sp>
        <p:nvSpPr>
          <p:cNvPr id="323" name="Google Shape;323;gefb715b8ee_3_2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Serbestlik Dereceleri, veri örneğinde değişkenlik gösterme özgürlüğüne sahip değerlerdir ve bağımsız değerlerin maksimum sayısını ifade eder.</a:t>
            </a:r>
            <a:endParaRPr/>
          </a:p>
          <a:p>
            <a:pPr indent="0" lvl="0" marL="0" rtl="0" algn="l">
              <a:spcBef>
                <a:spcPts val="1200"/>
              </a:spcBef>
              <a:spcAft>
                <a:spcPts val="0"/>
              </a:spcAft>
              <a:buNone/>
            </a:pPr>
            <a:r>
              <a:rPr i="1" lang="tr" sz="1300">
                <a:solidFill>
                  <a:schemeClr val="dk2"/>
                </a:solidFill>
              </a:rPr>
              <a:t>Örneğin; beş pozitif tam sayıdan oluşan bir veri örneğinde serbestlik derecesi 5’tir çünkü değerler değişimlerde birbirini etkilemez ve aralarında bir ilişki yoktur. </a:t>
            </a:r>
            <a:endParaRPr i="1" sz="1300">
              <a:solidFill>
                <a:schemeClr val="dk2"/>
              </a:solidFill>
            </a:endParaRPr>
          </a:p>
          <a:p>
            <a:pPr indent="0" lvl="0" marL="0" rtl="0" algn="l">
              <a:spcBef>
                <a:spcPts val="1200"/>
              </a:spcBef>
              <a:spcAft>
                <a:spcPts val="0"/>
              </a:spcAft>
              <a:buNone/>
            </a:pPr>
            <a:r>
              <a:rPr i="1" lang="tr" sz="1300">
                <a:solidFill>
                  <a:schemeClr val="dk2"/>
                </a:solidFill>
              </a:rPr>
              <a:t>Ancak beş pozitif tam sayıdan sonuncusu, ilk 4 sayının ortalaması ise burada serbestlik derecemiz 4 olur. Veir örneklerimizin: 2,3,6,5 olduğu varsayılırsa son değer ortalama değeri yani 4 olmalıdır. Son değerin değişme özgürlüğü yoktur ve ilk 4 sayıya bağlıdır.</a:t>
            </a:r>
            <a:endParaRPr i="1" sz="1300">
              <a:solidFill>
                <a:schemeClr val="dk2"/>
              </a:solidFill>
            </a:endParaRPr>
          </a:p>
          <a:p>
            <a:pPr indent="0" lvl="0" marL="0" rtl="0" algn="l">
              <a:spcBef>
                <a:spcPts val="1200"/>
              </a:spcBef>
              <a:spcAft>
                <a:spcPts val="1200"/>
              </a:spcAft>
              <a:buNone/>
            </a:pPr>
            <a:r>
              <a:t/>
            </a:r>
            <a:endParaRPr/>
          </a:p>
        </p:txBody>
      </p:sp>
      <p:pic>
        <p:nvPicPr>
          <p:cNvPr id="324" name="Google Shape;324;gefb715b8ee_3_254"/>
          <p:cNvPicPr preferRelativeResize="0"/>
          <p:nvPr/>
        </p:nvPicPr>
        <p:blipFill>
          <a:blip r:embed="rId3">
            <a:alphaModFix/>
          </a:blip>
          <a:stretch>
            <a:fillRect/>
          </a:stretch>
        </p:blipFill>
        <p:spPr>
          <a:xfrm>
            <a:off x="2373485" y="3310650"/>
            <a:ext cx="4397026" cy="125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40908"/>
              <a:buFont typeface="Arial"/>
              <a:buNone/>
            </a:pPr>
            <a:r>
              <a:rPr lang="tr" sz="2688"/>
              <a:t>Çağımızın Veri Tipi: Multimedya</a:t>
            </a:r>
            <a:endParaRPr sz="2688"/>
          </a:p>
          <a:p>
            <a:pPr indent="0" lvl="0" marL="0" rtl="0" algn="l">
              <a:lnSpc>
                <a:spcPct val="100000"/>
              </a:lnSpc>
              <a:spcBef>
                <a:spcPts val="0"/>
              </a:spcBef>
              <a:spcAft>
                <a:spcPts val="0"/>
              </a:spcAft>
              <a:buClr>
                <a:schemeClr val="dk1"/>
              </a:buClr>
              <a:buSzPct val="39285"/>
              <a:buFont typeface="Arial"/>
              <a:buNone/>
            </a:pPr>
            <a:r>
              <a:t/>
            </a:r>
            <a:endParaRPr>
              <a:highlight>
                <a:schemeClr val="lt1"/>
              </a:highlight>
            </a:endParaRPr>
          </a:p>
          <a:p>
            <a:pPr indent="0" lvl="0" marL="0" rtl="0" algn="l">
              <a:lnSpc>
                <a:spcPct val="100000"/>
              </a:lnSpc>
              <a:spcBef>
                <a:spcPts val="0"/>
              </a:spcBef>
              <a:spcAft>
                <a:spcPts val="0"/>
              </a:spcAft>
              <a:buSzPct val="111111"/>
              <a:buNone/>
            </a:pPr>
            <a:r>
              <a:t/>
            </a:r>
            <a:endParaRPr/>
          </a:p>
        </p:txBody>
      </p:sp>
      <p:sp>
        <p:nvSpPr>
          <p:cNvPr id="76" name="Google Shape;7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Sayı, metin, resim, ses ve video ile ilgili herhangi bir şey içeren her türlü bilgi multimedya olarak tanımlanır. Türü ne olursa olsun, sonunda her zaman sayı cinsine dönüştürülerek saklanırlar.</a:t>
            </a:r>
            <a:endParaRPr/>
          </a:p>
        </p:txBody>
      </p:sp>
      <p:pic>
        <p:nvPicPr>
          <p:cNvPr id="77" name="Google Shape;77;p4"/>
          <p:cNvPicPr preferRelativeResize="0"/>
          <p:nvPr/>
        </p:nvPicPr>
        <p:blipFill>
          <a:blip r:embed="rId3">
            <a:alphaModFix/>
          </a:blip>
          <a:stretch>
            <a:fillRect/>
          </a:stretch>
        </p:blipFill>
        <p:spPr>
          <a:xfrm>
            <a:off x="1692075" y="1962275"/>
            <a:ext cx="5759850" cy="237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ed98c9aa3f_0_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Bernoulli’s Dağılımı</a:t>
            </a:r>
            <a:endParaRPr sz="2420"/>
          </a:p>
        </p:txBody>
      </p:sp>
      <p:sp>
        <p:nvSpPr>
          <p:cNvPr id="330" name="Google Shape;330;ged98c9aa3f_0_72"/>
          <p:cNvSpPr txBox="1"/>
          <p:nvPr>
            <p:ph idx="1" type="body"/>
          </p:nvPr>
        </p:nvSpPr>
        <p:spPr>
          <a:xfrm>
            <a:off x="311700" y="1152475"/>
            <a:ext cx="476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Bernoulli’s Dağılımı, n=1 (başarı) ve n= 0 (başarısızlık) olarak muhtemel iki sonucu olan bir dağılımdır.</a:t>
            </a:r>
            <a:endParaRPr/>
          </a:p>
          <a:p>
            <a:pPr indent="0" lvl="0" marL="0" rtl="0" algn="l">
              <a:spcBef>
                <a:spcPts val="1200"/>
              </a:spcBef>
              <a:spcAft>
                <a:spcPts val="0"/>
              </a:spcAft>
              <a:buNone/>
            </a:pPr>
            <a:r>
              <a:rPr lang="tr"/>
              <a:t>n=1’in gerçekleşme olasılığı p, n=0’ın gerçekleşme olasılığı 1-p’dir.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i="1">
              <a:solidFill>
                <a:schemeClr val="dk2"/>
              </a:solidFill>
            </a:endParaRPr>
          </a:p>
          <a:p>
            <a:pPr indent="0" lvl="0" marL="0" rtl="0" algn="l">
              <a:spcBef>
                <a:spcPts val="1200"/>
              </a:spcBef>
              <a:spcAft>
                <a:spcPts val="0"/>
              </a:spcAft>
              <a:buNone/>
            </a:pPr>
            <a:r>
              <a:rPr i="1" lang="tr">
                <a:solidFill>
                  <a:schemeClr val="dk2"/>
                </a:solidFill>
              </a:rPr>
              <a:t>Örneğin, yazı tura atıldığında, bir sonucun tura gelme olasılığı p, sonuç olarak tura gelme olasılığı (1-p) olur. </a:t>
            </a:r>
            <a:endParaRPr i="1">
              <a:solidFill>
                <a:schemeClr val="dk2"/>
              </a:solidFill>
            </a:endParaRPr>
          </a:p>
          <a:p>
            <a:pPr indent="0" lvl="0" marL="0" rtl="0" algn="ctr">
              <a:spcBef>
                <a:spcPts val="1200"/>
              </a:spcBef>
              <a:spcAft>
                <a:spcPts val="1200"/>
              </a:spcAft>
              <a:buNone/>
            </a:pPr>
            <a:r>
              <a:rPr lang="tr" sz="1500">
                <a:highlight>
                  <a:srgbClr val="FFF2CC"/>
                </a:highlight>
                <a:latin typeface="Roboto"/>
                <a:ea typeface="Roboto"/>
                <a:cs typeface="Roboto"/>
                <a:sym typeface="Roboto"/>
              </a:rPr>
              <a:t>f(x) = p</a:t>
            </a:r>
            <a:r>
              <a:rPr lang="tr" sz="1150">
                <a:highlight>
                  <a:srgbClr val="FFF2CC"/>
                </a:highlight>
                <a:latin typeface="Roboto"/>
                <a:ea typeface="Roboto"/>
                <a:cs typeface="Roboto"/>
                <a:sym typeface="Roboto"/>
              </a:rPr>
              <a:t>x</a:t>
            </a:r>
            <a:r>
              <a:rPr lang="tr" sz="1500">
                <a:highlight>
                  <a:srgbClr val="FFF2CC"/>
                </a:highlight>
                <a:latin typeface="Roboto"/>
                <a:ea typeface="Roboto"/>
                <a:cs typeface="Roboto"/>
                <a:sym typeface="Roboto"/>
              </a:rPr>
              <a:t>  (1-p)</a:t>
            </a:r>
            <a:r>
              <a:rPr lang="tr" sz="1150">
                <a:highlight>
                  <a:srgbClr val="FFF2CC"/>
                </a:highlight>
                <a:latin typeface="Roboto"/>
                <a:ea typeface="Roboto"/>
                <a:cs typeface="Roboto"/>
                <a:sym typeface="Roboto"/>
              </a:rPr>
              <a:t>(1-x)</a:t>
            </a:r>
            <a:r>
              <a:rPr lang="tr" sz="1500">
                <a:highlight>
                  <a:srgbClr val="FFF2CC"/>
                </a:highlight>
                <a:latin typeface="Roboto"/>
                <a:ea typeface="Roboto"/>
                <a:cs typeface="Roboto"/>
                <a:sym typeface="Roboto"/>
              </a:rPr>
              <a:t>   where x € (0,1)</a:t>
            </a:r>
            <a:endParaRPr>
              <a:highlight>
                <a:srgbClr val="FFF2CC"/>
              </a:highlight>
            </a:endParaRPr>
          </a:p>
        </p:txBody>
      </p:sp>
      <p:pic>
        <p:nvPicPr>
          <p:cNvPr id="331" name="Google Shape;331;ged98c9aa3f_0_72"/>
          <p:cNvPicPr preferRelativeResize="0"/>
          <p:nvPr/>
        </p:nvPicPr>
        <p:blipFill rotWithShape="1">
          <a:blip r:embed="rId3">
            <a:alphaModFix/>
          </a:blip>
          <a:srcRect b="7044" l="18636" r="20874" t="7979"/>
          <a:stretch/>
        </p:blipFill>
        <p:spPr>
          <a:xfrm>
            <a:off x="5156350" y="1621250"/>
            <a:ext cx="3675951" cy="2478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ed087d37f2_2_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Exponential Dağılım</a:t>
            </a:r>
            <a:endParaRPr sz="2420"/>
          </a:p>
        </p:txBody>
      </p:sp>
      <p:sp>
        <p:nvSpPr>
          <p:cNvPr id="337" name="Google Shape;337;ged087d37f2_2_0"/>
          <p:cNvSpPr txBox="1"/>
          <p:nvPr>
            <p:ph idx="1" type="body"/>
          </p:nvPr>
        </p:nvSpPr>
        <p:spPr>
          <a:xfrm>
            <a:off x="311700" y="1152475"/>
            <a:ext cx="4761600" cy="35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extLst>
                  <a:ext uri="http://customooxmlschemas.google.com/">
                    <go:slidesCustomData xmlns:go="http://customooxmlschemas.google.com/" textRoundtripDataId="5"/>
                  </a:ext>
                </a:extLst>
              </a:rPr>
              <a:t>Exponential Dağılım, bir olayın belli bir süre içerisinde gerçekleşip gerçekleşmeyeceğinin olasılığını veren bir dağılımdır. Bu süre saniye, saat, yıl veya yüzyıl gibi ölçütlerde olabilir.</a:t>
            </a:r>
            <a:endParaRPr>
              <a:extLst>
                <a:ext uri="http://customooxmlschemas.google.com/">
                  <go:slidesCustomData xmlns:go="http://customooxmlschemas.google.com/" textRoundtripDataId="6"/>
                </a:ext>
              </a:extLst>
            </a:endParaRPr>
          </a:p>
          <a:p>
            <a:pPr indent="0" lvl="0" marL="0" rtl="0" algn="l">
              <a:spcBef>
                <a:spcPts val="1200"/>
              </a:spcBef>
              <a:spcAft>
                <a:spcPts val="0"/>
              </a:spcAft>
              <a:buNone/>
            </a:pPr>
            <a:r>
              <a:rPr i="1" lang="tr">
                <a:solidFill>
                  <a:schemeClr val="dk2"/>
                </a:solidFill>
                <a:extLst>
                  <a:ext uri="http://customooxmlschemas.google.com/">
                    <go:slidesCustomData xmlns:go="http://customooxmlschemas.google.com/" textRoundtripDataId="7"/>
                  </a:ext>
                </a:extLst>
              </a:rPr>
              <a:t>Örneğin bir mağazaya belli bir süre içinde müşterinin gelip gelmeyeceği</a:t>
            </a:r>
            <a:r>
              <a:rPr i="1" lang="tr">
                <a:solidFill>
                  <a:schemeClr val="dk2"/>
                </a:solidFill>
              </a:rPr>
              <a:t> olasılığı Exponential Dağılıma örnektir.</a:t>
            </a:r>
            <a:endParaRPr i="1">
              <a:solidFill>
                <a:schemeClr val="dk2"/>
              </a:solidFill>
            </a:endParaRPr>
          </a:p>
          <a:p>
            <a:pPr indent="0" lvl="0" marL="0" rtl="0" algn="l">
              <a:spcBef>
                <a:spcPts val="1200"/>
              </a:spcBef>
              <a:spcAft>
                <a:spcPts val="0"/>
              </a:spcAft>
              <a:buNone/>
            </a:pPr>
            <a:r>
              <a:rPr lang="tr"/>
              <a:t>λ: Poisson Dağılımı izleyen olaylar (başarılar) arasındaki ortalama zaman olarak tanımlanır. X hangi zaman birimindeyse, λ da o zaman biriminde olmalıdır</a:t>
            </a:r>
            <a:endParaRPr/>
          </a:p>
          <a:p>
            <a:pPr indent="0" lvl="0" marL="0" rtl="0" algn="l">
              <a:spcBef>
                <a:spcPts val="1200"/>
              </a:spcBef>
              <a:spcAft>
                <a:spcPts val="1200"/>
              </a:spcAft>
              <a:buNone/>
            </a:pPr>
            <a:r>
              <a:rPr lang="tr"/>
              <a:t>X: olayın gerçekleşeceği zamanı temsil eder</a:t>
            </a:r>
            <a:endParaRPr>
              <a:latin typeface="Arial"/>
              <a:ea typeface="Arial"/>
              <a:cs typeface="Arial"/>
              <a:sym typeface="Arial"/>
            </a:endParaRPr>
          </a:p>
        </p:txBody>
      </p:sp>
      <p:pic>
        <p:nvPicPr>
          <p:cNvPr id="338" name="Google Shape;338;ged087d37f2_2_0"/>
          <p:cNvPicPr preferRelativeResize="0"/>
          <p:nvPr/>
        </p:nvPicPr>
        <p:blipFill rotWithShape="1">
          <a:blip r:embed="rId3">
            <a:alphaModFix/>
          </a:blip>
          <a:srcRect b="11170" l="16693" r="26274" t="10826"/>
          <a:stretch/>
        </p:blipFill>
        <p:spPr>
          <a:xfrm>
            <a:off x="5255185" y="1104675"/>
            <a:ext cx="3577116" cy="2348325"/>
          </a:xfrm>
          <a:prstGeom prst="rect">
            <a:avLst/>
          </a:prstGeom>
          <a:noFill/>
          <a:ln>
            <a:noFill/>
          </a:ln>
        </p:spPr>
      </p:pic>
      <p:pic>
        <p:nvPicPr>
          <p:cNvPr id="339" name="Google Shape;339;ged087d37f2_2_0"/>
          <p:cNvPicPr preferRelativeResize="0"/>
          <p:nvPr/>
        </p:nvPicPr>
        <p:blipFill rotWithShape="1">
          <a:blip r:embed="rId4">
            <a:alphaModFix/>
          </a:blip>
          <a:srcRect b="12086" l="31043" r="15819" t="27752"/>
          <a:stretch/>
        </p:blipFill>
        <p:spPr>
          <a:xfrm>
            <a:off x="6248563" y="3755725"/>
            <a:ext cx="1590349" cy="810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f5e2108548_0_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Exponential Dağılım Örneği</a:t>
            </a:r>
            <a:endParaRPr sz="2420"/>
          </a:p>
        </p:txBody>
      </p:sp>
      <p:sp>
        <p:nvSpPr>
          <p:cNvPr id="345" name="Google Shape;345;gf5e2108548_0_1"/>
          <p:cNvSpPr txBox="1"/>
          <p:nvPr>
            <p:ph idx="1" type="body"/>
          </p:nvPr>
        </p:nvSpPr>
        <p:spPr>
          <a:xfrm>
            <a:off x="311700" y="1152475"/>
            <a:ext cx="4731300" cy="35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Müşterilerin saatte ortalama 15 kez kahve sipariş ettiği bir kahve dükkanında, </a:t>
            </a:r>
            <a:r>
              <a:rPr lang="tr">
                <a:highlight>
                  <a:srgbClr val="C9DAF8"/>
                </a:highlight>
              </a:rPr>
              <a:t>sonraki kahve siparişinin 5 dakika sonra gelme olasılığı</a:t>
            </a:r>
            <a:r>
              <a:rPr lang="tr">
                <a:highlight>
                  <a:schemeClr val="lt1"/>
                </a:highlight>
              </a:rPr>
              <a:t>nın hesaplanmak istendiğini düşünelim. </a:t>
            </a:r>
            <a:endParaRPr/>
          </a:p>
          <a:p>
            <a:pPr indent="0" lvl="0" marL="0" rtl="0" algn="l">
              <a:spcBef>
                <a:spcPts val="1200"/>
              </a:spcBef>
              <a:spcAft>
                <a:spcPts val="0"/>
              </a:spcAft>
              <a:buNone/>
            </a:pPr>
            <a:r>
              <a:rPr lang="tr"/>
              <a:t>x = 5 olacaktır. x dakika cinsinden olduğundan </a:t>
            </a:r>
            <a:r>
              <a:rPr lang="tr">
                <a:solidFill>
                  <a:schemeClr val="dk2"/>
                </a:solidFill>
              </a:rPr>
              <a:t>λ</a:t>
            </a:r>
            <a:r>
              <a:rPr lang="tr"/>
              <a:t> değerini dakika cinsinden bulmamız gerekir. Bir saatte 60 dakika olduğundan, 15/60'tan itibaren kahve siparişleri dört dakikada bir (1/4) gelir. Bu hesapla </a:t>
            </a:r>
            <a:r>
              <a:rPr lang="tr">
                <a:solidFill>
                  <a:schemeClr val="dk2"/>
                </a:solidFill>
              </a:rPr>
              <a:t>λ =</a:t>
            </a:r>
            <a:r>
              <a:rPr lang="tr"/>
              <a:t> 1/4 olacaktır.</a:t>
            </a:r>
            <a:endParaRPr/>
          </a:p>
          <a:p>
            <a:pPr indent="0" lvl="0" marL="0" rtl="0" algn="l">
              <a:spcBef>
                <a:spcPts val="1200"/>
              </a:spcBef>
              <a:spcAft>
                <a:spcPts val="1200"/>
              </a:spcAft>
              <a:buNone/>
            </a:pPr>
            <a:r>
              <a:rPr lang="tr">
                <a:solidFill>
                  <a:schemeClr val="dk2"/>
                </a:solidFill>
              </a:rPr>
              <a:t>λ</a:t>
            </a:r>
            <a:r>
              <a:rPr lang="tr"/>
              <a:t>=1/4 ve x=5 olan olasılık yoğunluk fonksiyonu, tam beşinci dakikada sipariş gelme olasılığını verir.</a:t>
            </a:r>
            <a:endParaRPr/>
          </a:p>
        </p:txBody>
      </p:sp>
      <p:pic>
        <p:nvPicPr>
          <p:cNvPr id="346" name="Google Shape;346;gf5e2108548_0_1"/>
          <p:cNvPicPr preferRelativeResize="0"/>
          <p:nvPr/>
        </p:nvPicPr>
        <p:blipFill rotWithShape="1">
          <a:blip r:embed="rId3">
            <a:alphaModFix/>
          </a:blip>
          <a:srcRect b="8127" l="20807" r="24029" t="9945"/>
          <a:stretch/>
        </p:blipFill>
        <p:spPr>
          <a:xfrm>
            <a:off x="5232000" y="1865125"/>
            <a:ext cx="3600300" cy="1413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f5e2108548_0_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Exponential Dağılım Örneği</a:t>
            </a:r>
            <a:endParaRPr sz="2420"/>
          </a:p>
        </p:txBody>
      </p:sp>
      <p:sp>
        <p:nvSpPr>
          <p:cNvPr id="352" name="Google Shape;352;gf5e2108548_0_10"/>
          <p:cNvSpPr txBox="1"/>
          <p:nvPr>
            <p:ph idx="1" type="body"/>
          </p:nvPr>
        </p:nvSpPr>
        <p:spPr>
          <a:xfrm>
            <a:off x="311700" y="1152475"/>
            <a:ext cx="4761600" cy="35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Tam 5.dakikada sipariş gelme olasılığı 0.07 olarak bulunmuştur.</a:t>
            </a:r>
            <a:r>
              <a:rPr lang="tr"/>
              <a:t> </a:t>
            </a:r>
            <a:endParaRPr/>
          </a:p>
          <a:p>
            <a:pPr indent="0" lvl="0" marL="0" rtl="0" algn="l">
              <a:spcBef>
                <a:spcPts val="1200"/>
              </a:spcBef>
              <a:spcAft>
                <a:spcPts val="0"/>
              </a:spcAft>
              <a:buNone/>
            </a:pPr>
            <a:r>
              <a:rPr lang="tr">
                <a:solidFill>
                  <a:schemeClr val="dk2"/>
                </a:solidFill>
              </a:rPr>
              <a:t>λ</a:t>
            </a:r>
            <a:r>
              <a:rPr lang="tr"/>
              <a:t> değerinin 1/4 olduğu tüm olası dakikalarda emir alma olasılık değerleri yandaki şekilde gösterilmektedir. </a:t>
            </a:r>
            <a:endParaRPr/>
          </a:p>
          <a:p>
            <a:pPr indent="0" lvl="0" marL="0" rtl="0" algn="l">
              <a:spcBef>
                <a:spcPts val="1200"/>
              </a:spcBef>
              <a:spcAft>
                <a:spcPts val="0"/>
              </a:spcAft>
              <a:buNone/>
            </a:pPr>
            <a:r>
              <a:rPr lang="tr"/>
              <a:t>Beş dakika içinde sipariş alma olasılığını bulmak i</a:t>
            </a:r>
            <a:r>
              <a:rPr lang="tr"/>
              <a:t>çin 5. dakikadan sonra eğrinin altındaki alanın hesaplanması gerekir. </a:t>
            </a:r>
            <a:endParaRPr/>
          </a:p>
          <a:p>
            <a:pPr indent="0" lvl="0" marL="0" rtl="0" algn="l">
              <a:spcBef>
                <a:spcPts val="1200"/>
              </a:spcBef>
              <a:spcAft>
                <a:spcPts val="1200"/>
              </a:spcAft>
              <a:buNone/>
            </a:pPr>
            <a:r>
              <a:rPr lang="tr"/>
              <a:t>Bunun için integral alınabileceği gibi üstel dağılımın kümülatif olasılığını veren başka bir formül de kullanılabilir. Bu formül belirli bir olayın x biriminden önce meydana gelme olasılığını verir.</a:t>
            </a:r>
            <a:endParaRPr/>
          </a:p>
        </p:txBody>
      </p:sp>
      <p:pic>
        <p:nvPicPr>
          <p:cNvPr id="353" name="Google Shape;353;gf5e2108548_0_10"/>
          <p:cNvPicPr preferRelativeResize="0"/>
          <p:nvPr/>
        </p:nvPicPr>
        <p:blipFill rotWithShape="1">
          <a:blip r:embed="rId3">
            <a:alphaModFix/>
          </a:blip>
          <a:srcRect b="0" l="0" r="2978" t="0"/>
          <a:stretch/>
        </p:blipFill>
        <p:spPr>
          <a:xfrm>
            <a:off x="5115000" y="1152475"/>
            <a:ext cx="3653827" cy="2346325"/>
          </a:xfrm>
          <a:prstGeom prst="rect">
            <a:avLst/>
          </a:prstGeom>
          <a:noFill/>
          <a:ln>
            <a:noFill/>
          </a:ln>
        </p:spPr>
      </p:pic>
      <p:pic>
        <p:nvPicPr>
          <p:cNvPr id="354" name="Google Shape;354;gf5e2108548_0_10"/>
          <p:cNvPicPr preferRelativeResize="0"/>
          <p:nvPr/>
        </p:nvPicPr>
        <p:blipFill rotWithShape="1">
          <a:blip r:embed="rId4">
            <a:alphaModFix/>
          </a:blip>
          <a:srcRect b="22657" l="23225" r="26208" t="25316"/>
          <a:stretch/>
        </p:blipFill>
        <p:spPr>
          <a:xfrm>
            <a:off x="5358576" y="3633550"/>
            <a:ext cx="3410249" cy="799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f5e2108548_0_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Exponential Dağılım Örneği</a:t>
            </a:r>
            <a:endParaRPr/>
          </a:p>
        </p:txBody>
      </p:sp>
      <p:sp>
        <p:nvSpPr>
          <p:cNvPr id="360" name="Google Shape;360;gf5e2108548_0_18"/>
          <p:cNvSpPr txBox="1"/>
          <p:nvPr>
            <p:ph idx="1" type="body"/>
          </p:nvPr>
        </p:nvSpPr>
        <p:spPr>
          <a:xfrm>
            <a:off x="311700" y="1152475"/>
            <a:ext cx="4761600" cy="35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Örneğe göre bu formül siparişin 5 dakikadan önce gelme olasılığını vermektedir. </a:t>
            </a:r>
            <a:endParaRPr/>
          </a:p>
          <a:p>
            <a:pPr indent="0" lvl="0" marL="0" rtl="0" algn="l">
              <a:spcBef>
                <a:spcPts val="1200"/>
              </a:spcBef>
              <a:spcAft>
                <a:spcPts val="0"/>
              </a:spcAft>
              <a:buNone/>
            </a:pPr>
            <a:r>
              <a:rPr lang="tr"/>
              <a:t>Bir siparişten 5 dakika sonra sipariş gelme olasılığı da bu formül sonucunun 1 sayısından çıkarılmasıyla bulunabilir.</a:t>
            </a:r>
            <a:endParaRPr/>
          </a:p>
          <a:p>
            <a:pPr indent="0" lvl="0" marL="0" rtl="0" algn="l">
              <a:spcBef>
                <a:spcPts val="1200"/>
              </a:spcBef>
              <a:spcAft>
                <a:spcPts val="1200"/>
              </a:spcAft>
              <a:buNone/>
            </a:pPr>
            <a:r>
              <a:rPr lang="tr"/>
              <a:t>Yandaki sonuca göre bir sonraki siparişin 5 dakika sonra gelme olasılığı 0.28 olarak elde edilmiştir. Bu, bir sonraki siparişi 5 dakika önce alma olasılık değerinin 5 dakika sonra alma olasılığından daha yüksek olduğu anlamına gelir.</a:t>
            </a:r>
            <a:endParaRPr/>
          </a:p>
        </p:txBody>
      </p:sp>
      <p:pic>
        <p:nvPicPr>
          <p:cNvPr id="361" name="Google Shape;361;gf5e2108548_0_18"/>
          <p:cNvPicPr preferRelativeResize="0"/>
          <p:nvPr/>
        </p:nvPicPr>
        <p:blipFill rotWithShape="1">
          <a:blip r:embed="rId3">
            <a:alphaModFix/>
          </a:blip>
          <a:srcRect b="7463" l="16906" r="16714" t="9885"/>
          <a:stretch/>
        </p:blipFill>
        <p:spPr>
          <a:xfrm>
            <a:off x="5258200" y="1235425"/>
            <a:ext cx="3574098" cy="2672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f5604ba9db_0_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4800"/>
              <a:t>Soru Vakti!</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efc827e56d_0_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Yapılandırılmış vs. Yapılandırılmamış Veri</a:t>
            </a:r>
            <a:endParaRPr/>
          </a:p>
        </p:txBody>
      </p:sp>
      <p:sp>
        <p:nvSpPr>
          <p:cNvPr id="83" name="Google Shape;83;gefc827e56d_0_27"/>
          <p:cNvSpPr txBox="1"/>
          <p:nvPr>
            <p:ph idx="1" type="body"/>
          </p:nvPr>
        </p:nvSpPr>
        <p:spPr>
          <a:xfrm>
            <a:off x="311700" y="1152475"/>
            <a:ext cx="4272300" cy="2653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tr"/>
              <a:t>Yapılandırılmış Veri: </a:t>
            </a:r>
            <a:endParaRPr b="1"/>
          </a:p>
          <a:p>
            <a:pPr indent="0" lvl="0" marL="0" rtl="0" algn="l">
              <a:lnSpc>
                <a:spcPct val="150000"/>
              </a:lnSpc>
              <a:spcBef>
                <a:spcPts val="1200"/>
              </a:spcBef>
              <a:spcAft>
                <a:spcPts val="0"/>
              </a:spcAft>
              <a:buNone/>
            </a:pPr>
            <a:r>
              <a:rPr lang="tr"/>
              <a:t>Açıkça tanımlanmış bir şekilde excel tablolarında, MySQL ve MSSQL gibi ilişkisel veri tabanlarında sabit satırlara ve sütunlara düzgün bir şekilde uyan ve tutulabilen verilerdir.</a:t>
            </a:r>
            <a:endParaRPr/>
          </a:p>
          <a:p>
            <a:pPr indent="0" lvl="0" marL="0" rtl="0" algn="l">
              <a:lnSpc>
                <a:spcPct val="150000"/>
              </a:lnSpc>
              <a:spcBef>
                <a:spcPts val="1200"/>
              </a:spcBef>
              <a:spcAft>
                <a:spcPts val="1200"/>
              </a:spcAft>
              <a:buNone/>
            </a:pPr>
            <a:r>
              <a:rPr lang="tr"/>
              <a:t>Daha az depolama alanı gerektirir ve yüksek düzeyde ölçeklenebilir.</a:t>
            </a:r>
            <a:endParaRPr i="1">
              <a:solidFill>
                <a:schemeClr val="dk2"/>
              </a:solidFill>
            </a:endParaRPr>
          </a:p>
        </p:txBody>
      </p:sp>
      <p:sp>
        <p:nvSpPr>
          <p:cNvPr id="84" name="Google Shape;84;gefc827e56d_0_27"/>
          <p:cNvSpPr txBox="1"/>
          <p:nvPr>
            <p:ph idx="2" type="body"/>
          </p:nvPr>
        </p:nvSpPr>
        <p:spPr>
          <a:xfrm>
            <a:off x="4832400" y="1152475"/>
            <a:ext cx="3999900" cy="2760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tr">
                <a:extLst>
                  <a:ext uri="http://customooxmlschemas.google.com/">
                    <go:slidesCustomData xmlns:go="http://customooxmlschemas.google.com/" textRoundtripDataId="1"/>
                  </a:ext>
                </a:extLst>
              </a:rPr>
              <a:t>Yapılandırılmamış</a:t>
            </a:r>
            <a:r>
              <a:rPr b="1" lang="tr"/>
              <a:t> Veri: </a:t>
            </a:r>
            <a:endParaRPr b="1"/>
          </a:p>
          <a:p>
            <a:pPr indent="0" lvl="0" marL="0" rtl="0" algn="l">
              <a:lnSpc>
                <a:spcPct val="150000"/>
              </a:lnSpc>
              <a:spcBef>
                <a:spcPts val="1200"/>
              </a:spcBef>
              <a:spcAft>
                <a:spcPts val="0"/>
              </a:spcAft>
              <a:buNone/>
            </a:pPr>
            <a:r>
              <a:rPr lang="tr"/>
              <a:t>Ses, görüntü, metin gibi bir çok farklı formda bulunan ve excel tablolarında, ilişkisel veri tabanlarında tutulamayan verilerdir. NoSQL gibi ilişkisel olmayan veri tabanlarında tutulabilirler.</a:t>
            </a:r>
            <a:endParaRPr/>
          </a:p>
          <a:p>
            <a:pPr indent="0" lvl="0" marL="0" rtl="0" algn="l">
              <a:lnSpc>
                <a:spcPct val="150000"/>
              </a:lnSpc>
              <a:spcBef>
                <a:spcPts val="1200"/>
              </a:spcBef>
              <a:spcAft>
                <a:spcPts val="1200"/>
              </a:spcAft>
              <a:buNone/>
            </a:pPr>
            <a:r>
              <a:rPr lang="tr"/>
              <a:t>Daha fazla depolama alanı gerektirir ve ölçeklenmesi zordur.</a:t>
            </a:r>
            <a:endParaRPr i="1">
              <a:solidFill>
                <a:schemeClr val="dk2"/>
              </a:solidFill>
            </a:endParaRPr>
          </a:p>
        </p:txBody>
      </p:sp>
      <p:sp>
        <p:nvSpPr>
          <p:cNvPr id="85" name="Google Shape;85;gefc827e56d_0_27"/>
          <p:cNvSpPr txBox="1"/>
          <p:nvPr/>
        </p:nvSpPr>
        <p:spPr>
          <a:xfrm>
            <a:off x="322200" y="3880075"/>
            <a:ext cx="4251300" cy="66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Clr>
                <a:schemeClr val="dk1"/>
              </a:buClr>
              <a:buSzPts val="1100"/>
              <a:buFont typeface="Arial"/>
              <a:buNone/>
            </a:pPr>
            <a:r>
              <a:rPr i="1" lang="tr" sz="1250">
                <a:solidFill>
                  <a:schemeClr val="dk2"/>
                </a:solidFill>
                <a:latin typeface="Century"/>
                <a:ea typeface="Century"/>
                <a:cs typeface="Century"/>
                <a:sym typeface="Century"/>
              </a:rPr>
              <a:t>Tarihler, telefon numaraları, adresler (string, number ve date tipindeki veriler) yapılandırılmış veriye örnektir.</a:t>
            </a:r>
            <a:endParaRPr>
              <a:latin typeface="Century"/>
              <a:ea typeface="Century"/>
              <a:cs typeface="Century"/>
              <a:sym typeface="Century"/>
            </a:endParaRPr>
          </a:p>
        </p:txBody>
      </p:sp>
      <p:sp>
        <p:nvSpPr>
          <p:cNvPr id="86" name="Google Shape;86;gefc827e56d_0_27"/>
          <p:cNvSpPr txBox="1"/>
          <p:nvPr/>
        </p:nvSpPr>
        <p:spPr>
          <a:xfrm>
            <a:off x="4832400" y="3880075"/>
            <a:ext cx="3999900" cy="66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Clr>
                <a:schemeClr val="dk1"/>
              </a:buClr>
              <a:buSzPts val="1100"/>
              <a:buFont typeface="Arial"/>
              <a:buNone/>
            </a:pPr>
            <a:r>
              <a:rPr i="1" lang="tr" sz="1250">
                <a:solidFill>
                  <a:schemeClr val="dk2"/>
                </a:solidFill>
                <a:latin typeface="Century"/>
                <a:ea typeface="Century"/>
                <a:cs typeface="Century"/>
                <a:sym typeface="Century"/>
              </a:rPr>
              <a:t>Metinler, mobil aktivite, sosyal medya gönderileri, sensör verileri yapılandırılmamış veriye örnektir.</a:t>
            </a:r>
            <a:endParaRPr i="1" sz="1250">
              <a:solidFill>
                <a:schemeClr val="dk2"/>
              </a:solidFill>
              <a:latin typeface="Century"/>
              <a:ea typeface="Century"/>
              <a:cs typeface="Century"/>
              <a:sym typeface="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efb715b8ee_2_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Standart ve Özel Veri Tipleri </a:t>
            </a:r>
            <a:endParaRPr sz="2420"/>
          </a:p>
        </p:txBody>
      </p:sp>
      <p:sp>
        <p:nvSpPr>
          <p:cNvPr id="92" name="Google Shape;92;gefb715b8ee_2_0"/>
          <p:cNvSpPr txBox="1"/>
          <p:nvPr>
            <p:ph idx="1" type="body"/>
          </p:nvPr>
        </p:nvSpPr>
        <p:spPr>
          <a:xfrm>
            <a:off x="311700" y="1152475"/>
            <a:ext cx="4442700" cy="363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Standart Veri T</a:t>
            </a:r>
            <a:r>
              <a:rPr b="1" lang="tr">
                <a:extLst>
                  <a:ext uri="http://customooxmlschemas.google.com/">
                    <go:slidesCustomData xmlns:go="http://customooxmlschemas.google.com/" textRoundtripDataId="2"/>
                  </a:ext>
                </a:extLst>
              </a:rPr>
              <a:t>ipleri</a:t>
            </a:r>
            <a:r>
              <a:rPr b="1" lang="tr"/>
              <a:t>: </a:t>
            </a:r>
            <a:endParaRPr b="1"/>
          </a:p>
          <a:p>
            <a:pPr indent="-317500" lvl="0" marL="457200" rtl="0" algn="l">
              <a:spcBef>
                <a:spcPts val="1200"/>
              </a:spcBef>
              <a:spcAft>
                <a:spcPts val="0"/>
              </a:spcAft>
              <a:buSzPts val="1400"/>
              <a:buChar char="●"/>
            </a:pPr>
            <a:r>
              <a:rPr b="1" lang="tr"/>
              <a:t>String</a:t>
            </a:r>
            <a:r>
              <a:rPr lang="tr"/>
              <a:t>: Unicode text verilerini temsil eden veri türüdür</a:t>
            </a:r>
            <a:endParaRPr/>
          </a:p>
          <a:p>
            <a:pPr indent="-317500" lvl="0" marL="457200" rtl="0" algn="l">
              <a:spcBef>
                <a:spcPts val="1000"/>
              </a:spcBef>
              <a:spcAft>
                <a:spcPts val="0"/>
              </a:spcAft>
              <a:buSzPts val="1400"/>
              <a:buChar char="●"/>
            </a:pPr>
            <a:r>
              <a:rPr b="1" lang="tr"/>
              <a:t>Integer</a:t>
            </a:r>
            <a:r>
              <a:rPr lang="tr"/>
              <a:t>: Tam sayı</a:t>
            </a:r>
            <a:r>
              <a:rPr lang="tr"/>
              <a:t>ları</a:t>
            </a:r>
            <a:r>
              <a:rPr lang="tr"/>
              <a:t> temsil eden veri türüdür</a:t>
            </a:r>
            <a:endParaRPr/>
          </a:p>
          <a:p>
            <a:pPr indent="-317500" lvl="0" marL="457200" rtl="0" algn="l">
              <a:spcBef>
                <a:spcPts val="1000"/>
              </a:spcBef>
              <a:spcAft>
                <a:spcPts val="0"/>
              </a:spcAft>
              <a:buSzPts val="1400"/>
              <a:buChar char="●"/>
            </a:pPr>
            <a:r>
              <a:rPr b="1" lang="tr"/>
              <a:t>Float</a:t>
            </a:r>
            <a:r>
              <a:rPr lang="tr"/>
              <a:t>: Ondalıklı sayıları temsil </a:t>
            </a:r>
            <a:r>
              <a:rPr lang="tr"/>
              <a:t>eden veri türüdür</a:t>
            </a:r>
            <a:endParaRPr/>
          </a:p>
          <a:p>
            <a:pPr indent="-317500" lvl="0" marL="457200" rtl="0" algn="l">
              <a:spcBef>
                <a:spcPts val="1000"/>
              </a:spcBef>
              <a:spcAft>
                <a:spcPts val="0"/>
              </a:spcAft>
              <a:buSzPts val="1400"/>
              <a:buChar char="●"/>
            </a:pPr>
            <a:r>
              <a:rPr b="1" lang="tr"/>
              <a:t>Boolean</a:t>
            </a:r>
            <a:r>
              <a:rPr lang="tr"/>
              <a:t>: </a:t>
            </a:r>
            <a:r>
              <a:rPr lang="tr">
                <a:extLst>
                  <a:ext uri="http://customooxmlschemas.google.com/">
                    <go:slidesCustomData xmlns:go="http://customooxmlschemas.google.com/" textRoundtripDataId="3"/>
                  </a:ext>
                </a:extLst>
              </a:rPr>
              <a:t>Doğru/Yanlış (1/0) ikilisini temsil </a:t>
            </a:r>
            <a:r>
              <a:rPr lang="tr">
                <a:extLst>
                  <a:ext uri="http://customooxmlschemas.google.com/">
                    <go:slidesCustomData xmlns:go="http://customooxmlschemas.google.com/" textRoundtripDataId="4"/>
                  </a:ext>
                </a:extLst>
              </a:rPr>
              <a:t>eden veri türüdür</a:t>
            </a:r>
            <a:endParaRPr/>
          </a:p>
          <a:p>
            <a:pPr indent="-317500" lvl="0" marL="457200" rtl="0" algn="l">
              <a:spcBef>
                <a:spcPts val="1000"/>
              </a:spcBef>
              <a:spcAft>
                <a:spcPts val="0"/>
              </a:spcAft>
              <a:buSzPts val="1400"/>
              <a:buChar char="●"/>
            </a:pPr>
            <a:r>
              <a:rPr b="1" lang="tr"/>
              <a:t>List</a:t>
            </a:r>
            <a:r>
              <a:rPr lang="tr"/>
              <a:t>: Birden çok veriyi saklamak için kullanılan veri türüdür</a:t>
            </a:r>
            <a:endParaRPr/>
          </a:p>
          <a:p>
            <a:pPr indent="-317500" lvl="0" marL="457200" rtl="0" algn="l">
              <a:spcBef>
                <a:spcPts val="1000"/>
              </a:spcBef>
              <a:spcAft>
                <a:spcPts val="1000"/>
              </a:spcAft>
              <a:buSzPts val="1400"/>
              <a:buChar char="●"/>
            </a:pPr>
            <a:r>
              <a:rPr b="1" lang="tr"/>
              <a:t>Dict</a:t>
            </a:r>
            <a:r>
              <a:rPr lang="tr"/>
              <a:t>: Birden fazla veriyi </a:t>
            </a:r>
            <a:r>
              <a:rPr lang="tr">
                <a:highlight>
                  <a:srgbClr val="CFE2F3"/>
                </a:highlight>
              </a:rPr>
              <a:t>key:value</a:t>
            </a:r>
            <a:r>
              <a:rPr i="1" lang="tr"/>
              <a:t> </a:t>
            </a:r>
            <a:r>
              <a:rPr lang="tr"/>
              <a:t>çiftleri halinde saklamak için kullanılan veri türüdür</a:t>
            </a:r>
            <a:endParaRPr/>
          </a:p>
        </p:txBody>
      </p:sp>
      <p:pic>
        <p:nvPicPr>
          <p:cNvPr id="93" name="Google Shape;93;gefb715b8ee_2_0"/>
          <p:cNvPicPr preferRelativeResize="0"/>
          <p:nvPr/>
        </p:nvPicPr>
        <p:blipFill>
          <a:blip r:embed="rId3">
            <a:alphaModFix/>
          </a:blip>
          <a:stretch>
            <a:fillRect/>
          </a:stretch>
        </p:blipFill>
        <p:spPr>
          <a:xfrm>
            <a:off x="4716850" y="1560025"/>
            <a:ext cx="4115449" cy="2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f5e97f6c46_0_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Standart ve Özel Veri Tipleri </a:t>
            </a:r>
            <a:endParaRPr sz="2420"/>
          </a:p>
        </p:txBody>
      </p:sp>
      <p:sp>
        <p:nvSpPr>
          <p:cNvPr id="99" name="Google Shape;99;gf5e97f6c46_0_8"/>
          <p:cNvSpPr txBox="1"/>
          <p:nvPr>
            <p:ph idx="1" type="body"/>
          </p:nvPr>
        </p:nvSpPr>
        <p:spPr>
          <a:xfrm>
            <a:off x="311700" y="1152475"/>
            <a:ext cx="4350600" cy="34164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b="1" lang="tr"/>
              <a:t>Özel Veri Tipleri: </a:t>
            </a:r>
            <a:endParaRPr b="1"/>
          </a:p>
          <a:p>
            <a:pPr indent="-317500" lvl="0" marL="457200" rtl="0" algn="l">
              <a:spcBef>
                <a:spcPts val="1200"/>
              </a:spcBef>
              <a:spcAft>
                <a:spcPts val="0"/>
              </a:spcAft>
              <a:buSzPts val="1400"/>
              <a:buChar char="●"/>
            </a:pPr>
            <a:r>
              <a:rPr b="1" lang="tr"/>
              <a:t>NumPy Array (Dizi)</a:t>
            </a:r>
            <a:r>
              <a:rPr lang="tr"/>
              <a:t>: Python listeleri gibi </a:t>
            </a:r>
            <a:r>
              <a:rPr lang="tr">
                <a:highlight>
                  <a:srgbClr val="C9DAF8"/>
                </a:highlight>
              </a:rPr>
              <a:t>tek boyutlu</a:t>
            </a:r>
            <a:r>
              <a:rPr lang="tr"/>
              <a:t> koleksiyon objeleridir. Hem tek tipte veri barındırmaları hem de NumPy’ın lineer cebir için olan özel fonksiyonları sayesinde Python listelerine göre çok daha efektif çalışırlar</a:t>
            </a:r>
            <a:endParaRPr b="1"/>
          </a:p>
          <a:p>
            <a:pPr indent="-317500" lvl="0" marL="457200" rtl="0" algn="l">
              <a:lnSpc>
                <a:spcPct val="115000"/>
              </a:lnSpc>
              <a:spcBef>
                <a:spcPts val="1000"/>
              </a:spcBef>
              <a:spcAft>
                <a:spcPts val="0"/>
              </a:spcAft>
              <a:buSzPts val="1400"/>
              <a:buChar char="●"/>
            </a:pPr>
            <a:r>
              <a:rPr b="1" lang="tr"/>
              <a:t>Pandas Series</a:t>
            </a:r>
            <a:r>
              <a:rPr lang="tr"/>
              <a:t>: İndekslerin istenen şekilde tanımlanabildiği ve değer olarak NumPy array tutan </a:t>
            </a:r>
            <a:r>
              <a:rPr lang="tr">
                <a:highlight>
                  <a:srgbClr val="C9DAF8"/>
                </a:highlight>
              </a:rPr>
              <a:t>tek boyutlu</a:t>
            </a:r>
            <a:r>
              <a:rPr lang="tr"/>
              <a:t> koleksiyon objeleridir</a:t>
            </a:r>
            <a:endParaRPr/>
          </a:p>
          <a:p>
            <a:pPr indent="-317500" lvl="0" marL="457200" rtl="0" algn="l">
              <a:lnSpc>
                <a:spcPct val="115000"/>
              </a:lnSpc>
              <a:spcBef>
                <a:spcPts val="1000"/>
              </a:spcBef>
              <a:spcAft>
                <a:spcPts val="1000"/>
              </a:spcAft>
              <a:buSzPts val="1400"/>
              <a:buChar char="●"/>
            </a:pPr>
            <a:r>
              <a:rPr b="1" lang="tr"/>
              <a:t>Pandas DataFrame</a:t>
            </a:r>
            <a:r>
              <a:rPr lang="tr"/>
              <a:t>: İndekslerin ve satır isimlerinin istenen şekilde tanımlanabildiği </a:t>
            </a:r>
            <a:r>
              <a:rPr lang="tr">
                <a:highlight>
                  <a:srgbClr val="C9DAF8"/>
                </a:highlight>
              </a:rPr>
              <a:t>2 boyutlu (satır ve sütun)</a:t>
            </a:r>
            <a:r>
              <a:rPr lang="tr"/>
              <a:t> bir koleksiyon objeleridir</a:t>
            </a:r>
            <a:endParaRPr/>
          </a:p>
        </p:txBody>
      </p:sp>
      <p:pic>
        <p:nvPicPr>
          <p:cNvPr id="100" name="Google Shape;100;gf5e97f6c46_0_8"/>
          <p:cNvPicPr preferRelativeResize="0"/>
          <p:nvPr/>
        </p:nvPicPr>
        <p:blipFill rotWithShape="1">
          <a:blip r:embed="rId3">
            <a:alphaModFix/>
          </a:blip>
          <a:srcRect b="7603" l="2804" r="2463" t="11510"/>
          <a:stretch/>
        </p:blipFill>
        <p:spPr>
          <a:xfrm>
            <a:off x="4726500" y="1618600"/>
            <a:ext cx="4145500" cy="984775"/>
          </a:xfrm>
          <a:prstGeom prst="rect">
            <a:avLst/>
          </a:prstGeom>
          <a:noFill/>
          <a:ln>
            <a:noFill/>
          </a:ln>
        </p:spPr>
      </p:pic>
      <p:pic>
        <p:nvPicPr>
          <p:cNvPr id="101" name="Google Shape;101;gf5e97f6c46_0_8"/>
          <p:cNvPicPr preferRelativeResize="0"/>
          <p:nvPr/>
        </p:nvPicPr>
        <p:blipFill>
          <a:blip r:embed="rId4">
            <a:alphaModFix/>
          </a:blip>
          <a:stretch>
            <a:fillRect/>
          </a:stretch>
        </p:blipFill>
        <p:spPr>
          <a:xfrm>
            <a:off x="4784375" y="2847500"/>
            <a:ext cx="4047925" cy="143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f0de9dae20_0_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Veri Türleri</a:t>
            </a:r>
            <a:endParaRPr sz="2420"/>
          </a:p>
        </p:txBody>
      </p:sp>
      <p:sp>
        <p:nvSpPr>
          <p:cNvPr id="107" name="Google Shape;107;gf0de9dae20_0_36"/>
          <p:cNvSpPr txBox="1"/>
          <p:nvPr>
            <p:ph idx="1" type="body"/>
          </p:nvPr>
        </p:nvSpPr>
        <p:spPr>
          <a:xfrm>
            <a:off x="311700" y="1152475"/>
            <a:ext cx="4308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Categorical (Kategorik) Veri:</a:t>
            </a:r>
            <a:r>
              <a:rPr lang="tr"/>
              <a:t> Kategorik veriler, bir kişinin cinsiyeti, medeni durumu, memleketi veya beğendiği film türleri gibi özellikleri temsil eder. Kategorik veriler sayısal değerler alabilir ("1" erkek ve "2" kadın anlamına gelebilir), ancak bu sayıların matematiksel anlamı yoktur. </a:t>
            </a:r>
            <a:endParaRPr/>
          </a:p>
          <a:p>
            <a:pPr indent="0" lvl="0" marL="0" rtl="0" algn="l">
              <a:spcBef>
                <a:spcPts val="1200"/>
              </a:spcBef>
              <a:spcAft>
                <a:spcPts val="1200"/>
              </a:spcAft>
              <a:buNone/>
            </a:pPr>
            <a:r>
              <a:rPr b="1" lang="tr"/>
              <a:t>Ordinal (Sıralı) Veri: </a:t>
            </a:r>
            <a:r>
              <a:rPr lang="tr"/>
              <a:t>Sayısal ve kategorik verilerin bir karışımıdır. Veriler kategorilere ayrılır, ancak kategorilere yerleştirilen sayıların bir anlamı vardır. Örneğin, bir restoranı 0 (en düşük) ila 4 (en yüksek) yıldız arasında derecelendirmek, sıralı veriler verir.</a:t>
            </a:r>
            <a:endParaRPr/>
          </a:p>
        </p:txBody>
      </p:sp>
      <p:pic>
        <p:nvPicPr>
          <p:cNvPr id="108" name="Google Shape;108;gf0de9dae20_0_36"/>
          <p:cNvPicPr preferRelativeResize="0"/>
          <p:nvPr/>
        </p:nvPicPr>
        <p:blipFill rotWithShape="1">
          <a:blip r:embed="rId3">
            <a:alphaModFix/>
          </a:blip>
          <a:srcRect b="0" l="2453" r="5321" t="23873"/>
          <a:stretch/>
        </p:blipFill>
        <p:spPr>
          <a:xfrm>
            <a:off x="4711700" y="1466300"/>
            <a:ext cx="4120599" cy="221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f5e97f6c46_0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sz="2400"/>
              <a:t>Veri Türleri </a:t>
            </a:r>
            <a:endParaRPr sz="2400"/>
          </a:p>
        </p:txBody>
      </p:sp>
      <p:sp>
        <p:nvSpPr>
          <p:cNvPr id="114" name="Google Shape;114;gf5e97f6c46_0_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Interval (Aralıklı) Veri: </a:t>
            </a:r>
            <a:r>
              <a:rPr lang="tr"/>
              <a:t>Her noktanın birbirinden eşit uzaklıkta (aralık) yerleştirildiği, bir ölçek boyunca </a:t>
            </a:r>
            <a:r>
              <a:rPr lang="tr">
                <a:highlight>
                  <a:srgbClr val="C9DAF8"/>
                </a:highlight>
              </a:rPr>
              <a:t>ölçülebilen</a:t>
            </a:r>
            <a:r>
              <a:rPr lang="tr"/>
              <a:t> bir veri türüdür. Bu verilerde </a:t>
            </a:r>
            <a:r>
              <a:rPr lang="tr">
                <a:highlight>
                  <a:srgbClr val="C9DAF8"/>
                </a:highlight>
              </a:rPr>
              <a:t>mutlak sıfır yoktur</a:t>
            </a:r>
            <a:r>
              <a:rPr lang="tr"/>
              <a:t>.</a:t>
            </a:r>
            <a:endParaRPr/>
          </a:p>
          <a:p>
            <a:pPr indent="0" lvl="0" marL="0" rtl="0" algn="l">
              <a:spcBef>
                <a:spcPts val="1200"/>
              </a:spcBef>
              <a:spcAft>
                <a:spcPts val="0"/>
              </a:spcAft>
              <a:buNone/>
            </a:pPr>
            <a:r>
              <a:rPr i="1" lang="tr">
                <a:solidFill>
                  <a:schemeClr val="dk2"/>
                </a:solidFill>
              </a:rPr>
              <a:t>Ö</a:t>
            </a:r>
            <a:r>
              <a:rPr i="1" lang="tr">
                <a:solidFill>
                  <a:schemeClr val="dk2"/>
                </a:solidFill>
              </a:rPr>
              <a:t>rnek: Celcius derece değerleri </a:t>
            </a:r>
            <a:endParaRPr i="1">
              <a:solidFill>
                <a:schemeClr val="dk2"/>
              </a:solidFill>
            </a:endParaRPr>
          </a:p>
          <a:p>
            <a:pPr indent="0" lvl="0" marL="0" rtl="0" algn="l">
              <a:spcBef>
                <a:spcPts val="1200"/>
              </a:spcBef>
              <a:spcAft>
                <a:spcPts val="0"/>
              </a:spcAft>
              <a:buNone/>
            </a:pPr>
            <a:r>
              <a:rPr b="1" lang="tr"/>
              <a:t>Ratio (Oransal) Veri: </a:t>
            </a:r>
            <a:r>
              <a:rPr lang="tr"/>
              <a:t>Bu tür veriler ölçülebilir ve sıralanabilir. Aralıklı veriden farkı, </a:t>
            </a:r>
            <a:r>
              <a:rPr lang="tr">
                <a:highlight>
                  <a:srgbClr val="C9DAF8"/>
                </a:highlight>
              </a:rPr>
              <a:t>mutlak sıfırın olmasıdır</a:t>
            </a:r>
            <a:r>
              <a:rPr lang="tr"/>
              <a:t>. Mutlak sıfırın varlığı, oran verilerinde negatif değer alamayacağı anlamına gelir. </a:t>
            </a:r>
            <a:endParaRPr/>
          </a:p>
          <a:p>
            <a:pPr indent="0" lvl="0" marL="0" rtl="0" algn="l">
              <a:spcBef>
                <a:spcPts val="1200"/>
              </a:spcBef>
              <a:spcAft>
                <a:spcPts val="1200"/>
              </a:spcAft>
              <a:buNone/>
            </a:pPr>
            <a:r>
              <a:rPr i="1" lang="tr">
                <a:solidFill>
                  <a:schemeClr val="dk2"/>
                </a:solidFill>
              </a:rPr>
              <a:t>Örnek: Kelvin cinsinden sıcaklık (0K ısı yok demek değildir), boy, hız, vb.</a:t>
            </a:r>
            <a:endParaRPr i="1">
              <a:solidFill>
                <a:schemeClr val="dk2"/>
              </a:solidFill>
            </a:endParaRPr>
          </a:p>
        </p:txBody>
      </p:sp>
      <p:pic>
        <p:nvPicPr>
          <p:cNvPr id="115" name="Google Shape;115;gf5e97f6c46_0_20"/>
          <p:cNvPicPr preferRelativeResize="0"/>
          <p:nvPr/>
        </p:nvPicPr>
        <p:blipFill rotWithShape="1">
          <a:blip r:embed="rId3">
            <a:alphaModFix/>
          </a:blip>
          <a:srcRect b="0" l="2453" r="5321" t="23873"/>
          <a:stretch/>
        </p:blipFill>
        <p:spPr>
          <a:xfrm>
            <a:off x="4711700" y="1466300"/>
            <a:ext cx="4120599" cy="221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